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7" name="Shape 127"/>
          <p:cNvSpPr/>
          <p:nvPr>
            <p:ph type="sldImg"/>
          </p:nvPr>
        </p:nvSpPr>
        <p:spPr>
          <a:xfrm>
            <a:off x="1143000" y="685800"/>
            <a:ext cx="4572000" cy="3429000"/>
          </a:xfrm>
          <a:prstGeom prst="rect">
            <a:avLst/>
          </a:prstGeom>
        </p:spPr>
        <p:txBody>
          <a:bodyPr/>
          <a:lstStyle/>
          <a:p>
            <a:pPr/>
          </a:p>
        </p:txBody>
      </p:sp>
      <p:sp>
        <p:nvSpPr>
          <p:cNvPr id="128" name="Shape 12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9 master">
    <p:bg>
      <p:bgPr>
        <a:solidFill>
          <a:srgbClr val="000000"/>
        </a:solidFill>
      </p:bgPr>
    </p:bg>
    <p:spTree>
      <p:nvGrpSpPr>
        <p:cNvPr id="1" name=""/>
        <p:cNvGrpSpPr/>
        <p:nvPr/>
      </p:nvGrpSpPr>
      <p:grpSpPr>
        <a:xfrm>
          <a:off x="0" y="0"/>
          <a:ext cx="0" cy="0"/>
          <a:chOff x="0" y="0"/>
          <a:chExt cx="0" cy="0"/>
        </a:xfrm>
      </p:grpSpPr>
      <p:pic>
        <p:nvPicPr>
          <p:cNvPr id="9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9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10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0 master">
    <p:bg>
      <p:bgPr>
        <a:solidFill>
          <a:srgbClr val="000000"/>
        </a:solidFill>
      </p:bgPr>
    </p:bg>
    <p:spTree>
      <p:nvGrpSpPr>
        <p:cNvPr id="1" name=""/>
        <p:cNvGrpSpPr/>
        <p:nvPr/>
      </p:nvGrpSpPr>
      <p:grpSpPr>
        <a:xfrm>
          <a:off x="0" y="0"/>
          <a:ext cx="0" cy="0"/>
          <a:chOff x="0" y="0"/>
          <a:chExt cx="0" cy="0"/>
        </a:xfrm>
      </p:grpSpPr>
      <p:pic>
        <p:nvPicPr>
          <p:cNvPr id="10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0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11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1 master">
    <p:bg>
      <p:bgPr>
        <a:solidFill>
          <a:srgbClr val="000000"/>
        </a:solidFill>
      </p:bgPr>
    </p:bg>
    <p:spTree>
      <p:nvGrpSpPr>
        <p:cNvPr id="1" name=""/>
        <p:cNvGrpSpPr/>
        <p:nvPr/>
      </p:nvGrpSpPr>
      <p:grpSpPr>
        <a:xfrm>
          <a:off x="0" y="0"/>
          <a:ext cx="0" cy="0"/>
          <a:chOff x="0" y="0"/>
          <a:chExt cx="0" cy="0"/>
        </a:xfrm>
      </p:grpSpPr>
      <p:pic>
        <p:nvPicPr>
          <p:cNvPr id="11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1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12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 master">
    <p:bg>
      <p:bgPr>
        <a:solidFill>
          <a:srgbClr val="000000"/>
        </a:solidFill>
      </p:bgPr>
    </p:bg>
    <p:spTree>
      <p:nvGrpSpPr>
        <p:cNvPr id="1" name=""/>
        <p:cNvGrpSpPr/>
        <p:nvPr/>
      </p:nvGrpSpPr>
      <p:grpSpPr>
        <a:xfrm>
          <a:off x="0" y="0"/>
          <a:ext cx="0" cy="0"/>
          <a:chOff x="0" y="0"/>
          <a:chExt cx="0" cy="0"/>
        </a:xfrm>
      </p:grpSpPr>
      <p:pic>
        <p:nvPicPr>
          <p:cNvPr id="1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2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2 master">
    <p:bg>
      <p:bgPr>
        <a:solidFill>
          <a:srgbClr val="000000"/>
        </a:solidFill>
      </p:bgPr>
    </p:bg>
    <p:spTree>
      <p:nvGrpSpPr>
        <p:cNvPr id="1" name=""/>
        <p:cNvGrpSpPr/>
        <p:nvPr/>
      </p:nvGrpSpPr>
      <p:grpSpPr>
        <a:xfrm>
          <a:off x="0" y="0"/>
          <a:ext cx="0" cy="0"/>
          <a:chOff x="0" y="0"/>
          <a:chExt cx="0" cy="0"/>
        </a:xfrm>
      </p:grpSpPr>
      <p:pic>
        <p:nvPicPr>
          <p:cNvPr id="2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2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3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 master">
    <p:bg>
      <p:bgPr>
        <a:solidFill>
          <a:srgbClr val="000000"/>
        </a:solidFill>
      </p:bgPr>
    </p:bg>
    <p:spTree>
      <p:nvGrpSpPr>
        <p:cNvPr id="1" name=""/>
        <p:cNvGrpSpPr/>
        <p:nvPr/>
      </p:nvGrpSpPr>
      <p:grpSpPr>
        <a:xfrm>
          <a:off x="0" y="0"/>
          <a:ext cx="0" cy="0"/>
          <a:chOff x="0" y="0"/>
          <a:chExt cx="0" cy="0"/>
        </a:xfrm>
      </p:grpSpPr>
      <p:pic>
        <p:nvPicPr>
          <p:cNvPr id="3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3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4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4 master">
    <p:bg>
      <p:bgPr>
        <a:solidFill>
          <a:srgbClr val="000000"/>
        </a:solidFill>
      </p:bgPr>
    </p:bg>
    <p:spTree>
      <p:nvGrpSpPr>
        <p:cNvPr id="1" name=""/>
        <p:cNvGrpSpPr/>
        <p:nvPr/>
      </p:nvGrpSpPr>
      <p:grpSpPr>
        <a:xfrm>
          <a:off x="0" y="0"/>
          <a:ext cx="0" cy="0"/>
          <a:chOff x="0" y="0"/>
          <a:chExt cx="0" cy="0"/>
        </a:xfrm>
      </p:grpSpPr>
      <p:pic>
        <p:nvPicPr>
          <p:cNvPr id="4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4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5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5 master">
    <p:bg>
      <p:bgPr>
        <a:solidFill>
          <a:srgbClr val="000000"/>
        </a:solidFill>
      </p:bgPr>
    </p:bg>
    <p:spTree>
      <p:nvGrpSpPr>
        <p:cNvPr id="1" name=""/>
        <p:cNvGrpSpPr/>
        <p:nvPr/>
      </p:nvGrpSpPr>
      <p:grpSpPr>
        <a:xfrm>
          <a:off x="0" y="0"/>
          <a:ext cx="0" cy="0"/>
          <a:chOff x="0" y="0"/>
          <a:chExt cx="0" cy="0"/>
        </a:xfrm>
      </p:grpSpPr>
      <p:pic>
        <p:nvPicPr>
          <p:cNvPr id="5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5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6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6 master">
    <p:bg>
      <p:bgPr>
        <a:solidFill>
          <a:srgbClr val="000000"/>
        </a:solidFill>
      </p:bgPr>
    </p:bg>
    <p:spTree>
      <p:nvGrpSpPr>
        <p:cNvPr id="1" name=""/>
        <p:cNvGrpSpPr/>
        <p:nvPr/>
      </p:nvGrpSpPr>
      <p:grpSpPr>
        <a:xfrm>
          <a:off x="0" y="0"/>
          <a:ext cx="0" cy="0"/>
          <a:chOff x="0" y="0"/>
          <a:chExt cx="0" cy="0"/>
        </a:xfrm>
      </p:grpSpPr>
      <p:pic>
        <p:nvPicPr>
          <p:cNvPr id="6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6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7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7 master">
    <p:bg>
      <p:bgPr>
        <a:solidFill>
          <a:srgbClr val="000000"/>
        </a:solidFill>
      </p:bgPr>
    </p:bg>
    <p:spTree>
      <p:nvGrpSpPr>
        <p:cNvPr id="1" name=""/>
        <p:cNvGrpSpPr/>
        <p:nvPr/>
      </p:nvGrpSpPr>
      <p:grpSpPr>
        <a:xfrm>
          <a:off x="0" y="0"/>
          <a:ext cx="0" cy="0"/>
          <a:chOff x="0" y="0"/>
          <a:chExt cx="0" cy="0"/>
        </a:xfrm>
      </p:grpSpPr>
      <p:pic>
        <p:nvPicPr>
          <p:cNvPr id="7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7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8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8 master">
    <p:bg>
      <p:bgPr>
        <a:solidFill>
          <a:srgbClr val="000000"/>
        </a:solidFill>
      </p:bgPr>
    </p:bg>
    <p:spTree>
      <p:nvGrpSpPr>
        <p:cNvPr id="1" name=""/>
        <p:cNvGrpSpPr/>
        <p:nvPr/>
      </p:nvGrpSpPr>
      <p:grpSpPr>
        <a:xfrm>
          <a:off x="0" y="0"/>
          <a:ext cx="0" cy="0"/>
          <a:chOff x="0" y="0"/>
          <a:chExt cx="0" cy="0"/>
        </a:xfrm>
      </p:grpSpPr>
      <p:pic>
        <p:nvPicPr>
          <p:cNvPr id="8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89" name="Shape 0"/>
          <p:cNvSpPr/>
          <p:nvPr/>
        </p:nvSpPr>
        <p:spPr>
          <a:xfrm>
            <a:off x="0" y="0"/>
            <a:ext cx="14630400" cy="8229600"/>
          </a:xfrm>
          <a:prstGeom prst="rect">
            <a:avLst/>
          </a:prstGeom>
          <a:solidFill>
            <a:srgbClr val="09151A">
              <a:alpha val="95000"/>
            </a:srgbClr>
          </a:solidFill>
          <a:ln w="12700">
            <a:miter lim="400000"/>
          </a:ln>
        </p:spPr>
        <p:txBody>
          <a:bodyPr lIns="45719" rIns="45719"/>
          <a:lstStyle/>
          <a:p>
            <a:pPr/>
          </a:p>
        </p:txBody>
      </p:sp>
      <p:pic>
        <p:nvPicPr>
          <p:cNvPr id="9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731519" y="110489"/>
            <a:ext cx="13167362" cy="1809751"/>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3" name="Body Level One…"/>
          <p:cNvSpPr txBox="1"/>
          <p:nvPr>
            <p:ph type="body" idx="1"/>
          </p:nvPr>
        </p:nvSpPr>
        <p:spPr>
          <a:xfrm>
            <a:off x="731519" y="1920239"/>
            <a:ext cx="13167362" cy="6309362"/>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7071359" y="7408544"/>
            <a:ext cx="3413761" cy="438151"/>
          </a:xfrm>
          <a:prstGeom prst="rect">
            <a:avLst/>
          </a:prstGeom>
          <a:ln w="12700">
            <a:miter lim="400000"/>
          </a:ln>
        </p:spPr>
        <p:txBody>
          <a:bodyPr wrap="none" lIns="45719" rIns="45719" anchor="ctr">
            <a:spAutoFit/>
          </a:bodyPr>
          <a:lstStyle>
            <a:lvl1pPr algn="r">
              <a:defRPr sz="1200">
                <a:latin typeface="+mn-lt"/>
                <a:ea typeface="+mn-ea"/>
                <a:cs typeface="+mn-cs"/>
                <a:sym typeface="Helvetic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image" Target="../media/image21.png"/><Relationship Id="rId8" Type="http://schemas.openxmlformats.org/officeDocument/2006/relationships/image" Target="../media/image22.png"/><Relationship Id="rId9" Type="http://schemas.openxmlformats.org/officeDocument/2006/relationships/image" Target="../media/image23.png"/><Relationship Id="rId10" Type="http://schemas.openxmlformats.org/officeDocument/2006/relationships/image" Target="../media/image24.png"/><Relationship Id="rId11" Type="http://schemas.openxmlformats.org/officeDocument/2006/relationships/image" Target="../media/image2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0"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131" name="Text 0"/>
          <p:cNvSpPr txBox="1"/>
          <p:nvPr/>
        </p:nvSpPr>
        <p:spPr>
          <a:xfrm>
            <a:off x="6176877" y="2888608"/>
            <a:ext cx="5248983" cy="7361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800"/>
              </a:lnSpc>
              <a:defRPr sz="4700">
                <a:solidFill>
                  <a:srgbClr val="F5F0F0"/>
                </a:solidFill>
                <a:latin typeface="Baskerville"/>
                <a:ea typeface="Baskerville"/>
                <a:cs typeface="Baskerville"/>
                <a:sym typeface="Baskerville"/>
              </a:defRPr>
            </a:lvl1pPr>
          </a:lstStyle>
          <a:p>
            <a:pPr/>
            <a:r>
              <a:t>Asteroid Risk Tracker</a:t>
            </a:r>
          </a:p>
        </p:txBody>
      </p:sp>
      <p:sp>
        <p:nvSpPr>
          <p:cNvPr id="132" name="Text 1"/>
          <p:cNvSpPr txBox="1"/>
          <p:nvPr/>
        </p:nvSpPr>
        <p:spPr>
          <a:xfrm>
            <a:off x="6323886" y="273763"/>
            <a:ext cx="7469030" cy="204813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8100"/>
              </a:lnSpc>
              <a:defRPr sz="6500">
                <a:solidFill>
                  <a:srgbClr val="F5F0F0"/>
                </a:solidFill>
                <a:latin typeface="STIX Two Math Regular"/>
                <a:ea typeface="STIX Two Math Regular"/>
                <a:cs typeface="STIX Two Math Regular"/>
                <a:sym typeface="STIX Two Math Regular"/>
              </a:defRPr>
            </a:lvl1pPr>
          </a:lstStyle>
          <a:p>
            <a:pPr/>
            <a:r>
              <a:t>NASA Space Apps Challenge 2025</a:t>
            </a:r>
          </a:p>
        </p:txBody>
      </p:sp>
      <p:sp>
        <p:nvSpPr>
          <p:cNvPr id="133" name="Text 2"/>
          <p:cNvSpPr txBox="1"/>
          <p:nvPr/>
        </p:nvSpPr>
        <p:spPr>
          <a:xfrm>
            <a:off x="6323886" y="4188500"/>
            <a:ext cx="5469075" cy="1500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nSpc>
                <a:spcPts val="3000"/>
              </a:lnSpc>
              <a:defRPr>
                <a:solidFill>
                  <a:srgbClr val="E2E6E9"/>
                </a:solidFill>
                <a:latin typeface="Merriweather"/>
                <a:ea typeface="Merriweather"/>
                <a:cs typeface="Merriweather"/>
                <a:sym typeface="Merriweather"/>
              </a:defRPr>
            </a:pPr>
            <a:r>
              <a:rPr>
                <a:latin typeface="Academy Engraved LET Plain:1.0"/>
                <a:ea typeface="Academy Engraved LET Plain:1.0"/>
                <a:cs typeface="Academy Engraved LET Plain:1.0"/>
                <a:sym typeface="Academy Engraved LET Plain:1.0"/>
              </a:rPr>
              <a:t>DARK SQUAD</a:t>
            </a:r>
            <a:r>
              <a:t>   :  P. Sai Krishna Vamsi [Team Lead] </a:t>
            </a:r>
          </a:p>
          <a:p>
            <a:pPr lvl="2">
              <a:lnSpc>
                <a:spcPts val="3000"/>
              </a:lnSpc>
              <a:defRPr>
                <a:solidFill>
                  <a:srgbClr val="E2E6E9"/>
                </a:solidFill>
                <a:latin typeface="Merriweather"/>
                <a:ea typeface="Merriweather"/>
                <a:cs typeface="Merriweather"/>
                <a:sym typeface="Merriweather"/>
              </a:defRPr>
            </a:pPr>
            <a:r>
              <a:t>                               G. Karthik</a:t>
            </a:r>
          </a:p>
          <a:p>
            <a:pPr lvl="6">
              <a:lnSpc>
                <a:spcPts val="3000"/>
              </a:lnSpc>
              <a:defRPr>
                <a:solidFill>
                  <a:srgbClr val="E2E6E9"/>
                </a:solidFill>
                <a:latin typeface="Merriweather"/>
                <a:ea typeface="Merriweather"/>
                <a:cs typeface="Merriweather"/>
                <a:sym typeface="Merriweather"/>
              </a:defRPr>
            </a:pPr>
            <a:r>
              <a:t>		  M. Aravind</a:t>
            </a:r>
          </a:p>
          <a:p>
            <a:pPr lvl="6">
              <a:lnSpc>
                <a:spcPts val="3000"/>
              </a:lnSpc>
              <a:defRPr>
                <a:solidFill>
                  <a:srgbClr val="E2E6E9"/>
                </a:solidFill>
                <a:latin typeface="Merriweather"/>
                <a:ea typeface="Merriweather"/>
                <a:cs typeface="Merriweather"/>
                <a:sym typeface="Merriweather"/>
              </a:defRPr>
            </a:pPr>
            <a:r>
              <a:t>		  P. Pradeep Kumar</a:t>
            </a:r>
          </a:p>
        </p:txBody>
      </p:sp>
      <p:sp>
        <p:nvSpPr>
          <p:cNvPr id="134" name="Text 6"/>
          <p:cNvSpPr txBox="1"/>
          <p:nvPr/>
        </p:nvSpPr>
        <p:spPr>
          <a:xfrm>
            <a:off x="6323886" y="6262209"/>
            <a:ext cx="7469030" cy="76914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3000"/>
              </a:lnSpc>
              <a:defRPr>
                <a:solidFill>
                  <a:srgbClr val="E2E6E9"/>
                </a:solidFill>
                <a:latin typeface="Merriweather"/>
                <a:ea typeface="Merriweather"/>
                <a:cs typeface="Merriweather"/>
                <a:sym typeface="Merriweather"/>
              </a:defRPr>
            </a:pPr>
            <a:r>
              <a:t>Protecting Earth through intelligent asteroid detection and risk assessment </a:t>
            </a:r>
            <a:r>
              <a:rPr>
                <a:solidFill>
                  <a:srgbClr val="000000"/>
                </a:solidFill>
              </a:rPr>
              <a:t>🌍☄️</a:t>
            </a:r>
          </a:p>
        </p:txBody>
      </p:sp>
      <p:sp>
        <p:nvSpPr>
          <p:cNvPr id="135" name="Rectangle"/>
          <p:cNvSpPr/>
          <p:nvPr/>
        </p:nvSpPr>
        <p:spPr>
          <a:xfrm>
            <a:off x="12863590" y="7803795"/>
            <a:ext cx="1673855" cy="302971"/>
          </a:xfrm>
          <a:prstGeom prst="rect">
            <a:avLst/>
          </a:prstGeom>
          <a:solidFill>
            <a:srgbClr val="FFFFFF"/>
          </a:solidFill>
          <a:ln w="12700">
            <a:solidFill>
              <a:schemeClr val="accent1"/>
            </a:solidFill>
            <a:miter/>
          </a:ln>
        </p:spPr>
        <p:txBody>
          <a:bodyPr lIns="45719" rIns="45719" anchor="ctr"/>
          <a:lstStyle/>
          <a:p>
            <a:pPr/>
          </a:p>
        </p:txBody>
      </p:sp>
      <p:sp>
        <p:nvSpPr>
          <p:cNvPr id="136" name="Text"/>
          <p:cNvSpPr txBox="1"/>
          <p:nvPr/>
        </p:nvSpPr>
        <p:spPr>
          <a:xfrm>
            <a:off x="12782035" y="7782386"/>
            <a:ext cx="1836965"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lvl1pPr>
              <a:defRPr>
                <a:solidFill>
                  <a:srgbClr val="FFFFFF"/>
                </a:solidFill>
                <a:latin typeface="Apple Chancery"/>
                <a:ea typeface="Apple Chancery"/>
                <a:cs typeface="Apple Chancery"/>
                <a:sym typeface="Apple Chancery"/>
              </a:defRPr>
            </a:lvl1pPr>
          </a:lstStyle>
          <a:p>
            <a:pPr/>
            <a:r>
              <a:t>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Text 0"/>
          <p:cNvSpPr txBox="1"/>
          <p:nvPr/>
        </p:nvSpPr>
        <p:spPr>
          <a:xfrm>
            <a:off x="549126" y="526242"/>
            <a:ext cx="7249109" cy="64807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200"/>
              </a:lnSpc>
              <a:defRPr sz="4100">
                <a:solidFill>
                  <a:srgbClr val="F5F0F0"/>
                </a:solidFill>
                <a:latin typeface="Merriweather"/>
                <a:ea typeface="Merriweather"/>
                <a:cs typeface="Merriweather"/>
                <a:sym typeface="Merriweather"/>
              </a:defRPr>
            </a:lvl1pPr>
          </a:lstStyle>
          <a:p>
            <a:pPr/>
            <a:r>
              <a:t>Technical Innovation &amp; Benefits</a:t>
            </a:r>
          </a:p>
        </p:txBody>
      </p:sp>
      <p:sp>
        <p:nvSpPr>
          <p:cNvPr id="274" name="Text 1"/>
          <p:cNvSpPr txBox="1"/>
          <p:nvPr/>
        </p:nvSpPr>
        <p:spPr>
          <a:xfrm>
            <a:off x="3122495" y="2063116"/>
            <a:ext cx="2102371" cy="3225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600"/>
              </a:lnSpc>
              <a:defRPr sz="2000" u="sng">
                <a:solidFill>
                  <a:srgbClr val="E2E6E9"/>
                </a:solidFill>
                <a:latin typeface="Merriweather"/>
                <a:ea typeface="Merriweather"/>
                <a:cs typeface="Merriweather"/>
                <a:sym typeface="Merriweather"/>
              </a:defRPr>
            </a:lvl1pPr>
          </a:lstStyle>
          <a:p>
            <a:pPr/>
            <a:r>
              <a:t>Planetary Defense</a:t>
            </a:r>
          </a:p>
        </p:txBody>
      </p:sp>
      <p:sp>
        <p:nvSpPr>
          <p:cNvPr id="275" name="Text 2"/>
          <p:cNvSpPr txBox="1"/>
          <p:nvPr/>
        </p:nvSpPr>
        <p:spPr>
          <a:xfrm>
            <a:off x="446058" y="2592962"/>
            <a:ext cx="4863603" cy="1422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a:solidFill>
                  <a:srgbClr val="FFFFFF"/>
                </a:solidFill>
                <a:latin typeface="Apple Chancery"/>
                <a:ea typeface="Apple Chancery"/>
                <a:cs typeface="Apple Chancery"/>
                <a:sym typeface="Apple Chancery"/>
              </a:defRPr>
            </a:lvl1pPr>
          </a:lstStyle>
          <a:p>
            <a:pPr/>
            <a:r>
              <a:t>First integrated AI system for automated asteroid threat assessment. This means we can quickly and accurately identify potential dangers from space, protecting Earth more effectively than ever before.</a:t>
            </a:r>
          </a:p>
        </p:txBody>
      </p:sp>
      <p:pic>
        <p:nvPicPr>
          <p:cNvPr id="276" name="Image 0" descr="Image 0"/>
          <p:cNvPicPr>
            <a:picLocks noChangeAspect="1"/>
          </p:cNvPicPr>
          <p:nvPr/>
        </p:nvPicPr>
        <p:blipFill>
          <a:blip r:embed="rId2">
            <a:extLst/>
          </a:blip>
          <a:stretch>
            <a:fillRect/>
          </a:stretch>
        </p:blipFill>
        <p:spPr>
          <a:xfrm>
            <a:off x="5014317" y="2068234"/>
            <a:ext cx="4601648" cy="4601649"/>
          </a:xfrm>
          <a:prstGeom prst="rect">
            <a:avLst/>
          </a:prstGeom>
          <a:ln w="12700">
            <a:miter lim="400000"/>
          </a:ln>
        </p:spPr>
      </p:pic>
      <p:pic>
        <p:nvPicPr>
          <p:cNvPr id="277" name="Image 1" descr="Image 1"/>
          <p:cNvPicPr>
            <a:picLocks noChangeAspect="1"/>
          </p:cNvPicPr>
          <p:nvPr/>
        </p:nvPicPr>
        <p:blipFill>
          <a:blip r:embed="rId3">
            <a:extLst/>
          </a:blip>
          <a:stretch>
            <a:fillRect/>
          </a:stretch>
        </p:blipFill>
        <p:spPr>
          <a:xfrm>
            <a:off x="6207562" y="3486268"/>
            <a:ext cx="297895" cy="372309"/>
          </a:xfrm>
          <a:prstGeom prst="rect">
            <a:avLst/>
          </a:prstGeom>
          <a:ln w="12700">
            <a:miter lim="400000"/>
          </a:ln>
        </p:spPr>
      </p:pic>
      <p:sp>
        <p:nvSpPr>
          <p:cNvPr id="278" name="Text 3"/>
          <p:cNvSpPr txBox="1"/>
          <p:nvPr/>
        </p:nvSpPr>
        <p:spPr>
          <a:xfrm>
            <a:off x="8683524" y="1456400"/>
            <a:ext cx="1735014" cy="3225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000" u="sng">
                <a:solidFill>
                  <a:srgbClr val="E2E6E9"/>
                </a:solidFill>
                <a:latin typeface="Merriweather"/>
                <a:ea typeface="Merriweather"/>
                <a:cs typeface="Merriweather"/>
                <a:sym typeface="Merriweather"/>
              </a:defRPr>
            </a:lvl1pPr>
          </a:lstStyle>
          <a:p>
            <a:pPr/>
            <a:r>
              <a:t>Early Detection</a:t>
            </a:r>
          </a:p>
        </p:txBody>
      </p:sp>
      <p:sp>
        <p:nvSpPr>
          <p:cNvPr id="279" name="Text 4"/>
          <p:cNvSpPr txBox="1"/>
          <p:nvPr/>
        </p:nvSpPr>
        <p:spPr>
          <a:xfrm>
            <a:off x="8772834" y="1961341"/>
            <a:ext cx="4863602" cy="9525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1600">
                <a:solidFill>
                  <a:srgbClr val="FFFFFF"/>
                </a:solidFill>
                <a:latin typeface="Apple Chancery"/>
                <a:ea typeface="Apple Chancery"/>
                <a:cs typeface="Apple Chancery"/>
                <a:sym typeface="Apple Chancery"/>
              </a:defRPr>
            </a:lvl1pPr>
          </a:lstStyle>
          <a:p>
            <a:pPr/>
            <a:r>
              <a:t>Extended warning periods enable effective evacuation and mitigation strategies. With more time, communities can prepare better, reducing risks and saving lives.</a:t>
            </a:r>
          </a:p>
        </p:txBody>
      </p:sp>
      <p:pic>
        <p:nvPicPr>
          <p:cNvPr id="280" name="Image 2" descr="Image 2"/>
          <p:cNvPicPr>
            <a:picLocks noChangeAspect="1"/>
          </p:cNvPicPr>
          <p:nvPr/>
        </p:nvPicPr>
        <p:blipFill>
          <a:blip r:embed="rId4">
            <a:extLst/>
          </a:blip>
          <a:stretch>
            <a:fillRect/>
          </a:stretch>
        </p:blipFill>
        <p:spPr>
          <a:xfrm>
            <a:off x="5014317" y="2068234"/>
            <a:ext cx="4601648" cy="4601649"/>
          </a:xfrm>
          <a:prstGeom prst="rect">
            <a:avLst/>
          </a:prstGeom>
          <a:ln w="12700">
            <a:miter lim="400000"/>
          </a:ln>
        </p:spPr>
      </p:pic>
      <p:pic>
        <p:nvPicPr>
          <p:cNvPr id="281" name="Image 3" descr="Image 3"/>
          <p:cNvPicPr>
            <a:picLocks noChangeAspect="1"/>
          </p:cNvPicPr>
          <p:nvPr/>
        </p:nvPicPr>
        <p:blipFill>
          <a:blip r:embed="rId5">
            <a:extLst/>
          </a:blip>
          <a:stretch>
            <a:fillRect/>
          </a:stretch>
        </p:blipFill>
        <p:spPr>
          <a:xfrm>
            <a:off x="7532251" y="3055858"/>
            <a:ext cx="297895" cy="372309"/>
          </a:xfrm>
          <a:prstGeom prst="rect">
            <a:avLst/>
          </a:prstGeom>
          <a:ln w="12700">
            <a:miter lim="400000"/>
          </a:ln>
        </p:spPr>
      </p:pic>
      <p:sp>
        <p:nvSpPr>
          <p:cNvPr id="282" name="Text 5"/>
          <p:cNvSpPr txBox="1"/>
          <p:nvPr/>
        </p:nvSpPr>
        <p:spPr>
          <a:xfrm>
            <a:off x="9666375" y="3080724"/>
            <a:ext cx="1805708" cy="3225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000" u="sng">
                <a:solidFill>
                  <a:srgbClr val="E2E6E9"/>
                </a:solidFill>
                <a:latin typeface="Merriweather"/>
                <a:ea typeface="Merriweather"/>
                <a:cs typeface="Merriweather"/>
                <a:sym typeface="Merriweather"/>
              </a:defRPr>
            </a:lvl1pPr>
          </a:lstStyle>
          <a:p>
            <a:pPr/>
            <a:r>
              <a:t>Data Unification</a:t>
            </a:r>
          </a:p>
        </p:txBody>
      </p:sp>
      <p:sp>
        <p:nvSpPr>
          <p:cNvPr id="283" name="Text 6"/>
          <p:cNvSpPr txBox="1"/>
          <p:nvPr/>
        </p:nvSpPr>
        <p:spPr>
          <a:xfrm>
            <a:off x="9720840" y="3487679"/>
            <a:ext cx="3849411" cy="1778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a:solidFill>
                  <a:srgbClr val="FFFFFF"/>
                </a:solidFill>
                <a:latin typeface="Apple Chancery"/>
                <a:ea typeface="Apple Chancery"/>
                <a:cs typeface="Apple Chancery"/>
                <a:sym typeface="Apple Chancery"/>
              </a:defRPr>
            </a:lvl1pPr>
          </a:lstStyle>
          <a:p>
            <a:pPr/>
            <a:r>
              <a:t>Consolidates fragmented global observation data into single intelligence platform. Gathering all information in one place helps us see the full picture and make smarter decisions much faster.</a:t>
            </a:r>
          </a:p>
        </p:txBody>
      </p:sp>
      <p:pic>
        <p:nvPicPr>
          <p:cNvPr id="284" name="Image 4" descr="Image 4"/>
          <p:cNvPicPr>
            <a:picLocks noChangeAspect="1"/>
          </p:cNvPicPr>
          <p:nvPr/>
        </p:nvPicPr>
        <p:blipFill>
          <a:blip r:embed="rId6">
            <a:extLst/>
          </a:blip>
          <a:stretch>
            <a:fillRect/>
          </a:stretch>
        </p:blipFill>
        <p:spPr>
          <a:xfrm>
            <a:off x="5014317" y="2068234"/>
            <a:ext cx="4601648" cy="4601649"/>
          </a:xfrm>
          <a:prstGeom prst="rect">
            <a:avLst/>
          </a:prstGeom>
          <a:ln w="12700">
            <a:miter lim="400000"/>
          </a:ln>
        </p:spPr>
      </p:pic>
      <p:pic>
        <p:nvPicPr>
          <p:cNvPr id="285" name="Image 5" descr="Image 5"/>
          <p:cNvPicPr>
            <a:picLocks noChangeAspect="1"/>
          </p:cNvPicPr>
          <p:nvPr/>
        </p:nvPicPr>
        <p:blipFill>
          <a:blip r:embed="rId7">
            <a:extLst/>
          </a:blip>
          <a:stretch>
            <a:fillRect/>
          </a:stretch>
        </p:blipFill>
        <p:spPr>
          <a:xfrm>
            <a:off x="8351043" y="4182784"/>
            <a:ext cx="297895" cy="372309"/>
          </a:xfrm>
          <a:prstGeom prst="rect">
            <a:avLst/>
          </a:prstGeom>
          <a:ln w="12700">
            <a:miter lim="400000"/>
          </a:ln>
        </p:spPr>
      </p:pic>
      <p:sp>
        <p:nvSpPr>
          <p:cNvPr id="286" name="Text 7"/>
          <p:cNvSpPr txBox="1"/>
          <p:nvPr/>
        </p:nvSpPr>
        <p:spPr>
          <a:xfrm>
            <a:off x="8707026" y="5334577"/>
            <a:ext cx="1688010" cy="3225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000" u="sng">
                <a:solidFill>
                  <a:srgbClr val="E2E6E9"/>
                </a:solidFill>
                <a:latin typeface="Merriweather"/>
                <a:ea typeface="Merriweather"/>
                <a:cs typeface="Merriweather"/>
                <a:sym typeface="Merriweather"/>
              </a:defRPr>
            </a:lvl1pPr>
          </a:lstStyle>
          <a:p>
            <a:pPr/>
            <a:r>
              <a:t>Cost Efficiency</a:t>
            </a:r>
          </a:p>
        </p:txBody>
      </p:sp>
      <p:sp>
        <p:nvSpPr>
          <p:cNvPr id="287" name="Text 8"/>
          <p:cNvSpPr txBox="1"/>
          <p:nvPr/>
        </p:nvSpPr>
        <p:spPr>
          <a:xfrm>
            <a:off x="8711766" y="5794895"/>
            <a:ext cx="4985738" cy="1422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a:solidFill>
                  <a:srgbClr val="FFFFFF"/>
                </a:solidFill>
                <a:latin typeface="Apple Chancery"/>
                <a:ea typeface="Apple Chancery"/>
                <a:cs typeface="Apple Chancery"/>
                <a:sym typeface="Apple Chancery"/>
              </a:defRPr>
            </a:lvl1pPr>
          </a:lstStyle>
          <a:p>
            <a:pPr/>
            <a:r>
              <a:t>Reduces operational costs through automated monitoring and false alarm reduction. By using AI to automate tasks and filter out irrelevant alerts, we save resources and focus on real threats.</a:t>
            </a:r>
          </a:p>
        </p:txBody>
      </p:sp>
      <p:pic>
        <p:nvPicPr>
          <p:cNvPr id="288" name="Image 6" descr="Image 6"/>
          <p:cNvPicPr>
            <a:picLocks noChangeAspect="1"/>
          </p:cNvPicPr>
          <p:nvPr/>
        </p:nvPicPr>
        <p:blipFill>
          <a:blip r:embed="rId8">
            <a:extLst/>
          </a:blip>
          <a:stretch>
            <a:fillRect/>
          </a:stretch>
        </p:blipFill>
        <p:spPr>
          <a:xfrm>
            <a:off x="5014317" y="2068234"/>
            <a:ext cx="4601648" cy="4601649"/>
          </a:xfrm>
          <a:prstGeom prst="rect">
            <a:avLst/>
          </a:prstGeom>
          <a:ln w="12700">
            <a:miter lim="400000"/>
          </a:ln>
        </p:spPr>
      </p:pic>
      <p:pic>
        <p:nvPicPr>
          <p:cNvPr id="289" name="Image 7" descr="Image 7"/>
          <p:cNvPicPr>
            <a:picLocks noChangeAspect="1"/>
          </p:cNvPicPr>
          <p:nvPr/>
        </p:nvPicPr>
        <p:blipFill>
          <a:blip r:embed="rId9">
            <a:extLst/>
          </a:blip>
          <a:stretch>
            <a:fillRect/>
          </a:stretch>
        </p:blipFill>
        <p:spPr>
          <a:xfrm>
            <a:off x="7532251" y="5309711"/>
            <a:ext cx="297895" cy="372309"/>
          </a:xfrm>
          <a:prstGeom prst="rect">
            <a:avLst/>
          </a:prstGeom>
          <a:ln w="12700">
            <a:miter lim="400000"/>
          </a:ln>
        </p:spPr>
      </p:pic>
      <p:sp>
        <p:nvSpPr>
          <p:cNvPr id="290" name="Text 9"/>
          <p:cNvSpPr txBox="1"/>
          <p:nvPr/>
        </p:nvSpPr>
        <p:spPr>
          <a:xfrm>
            <a:off x="750837" y="4904166"/>
            <a:ext cx="2865116" cy="3225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600"/>
              </a:lnSpc>
              <a:defRPr sz="2000" u="sng">
                <a:solidFill>
                  <a:srgbClr val="E2E6E9"/>
                </a:solidFill>
                <a:latin typeface="Merriweather"/>
                <a:ea typeface="Merriweather"/>
                <a:cs typeface="Merriweather"/>
                <a:sym typeface="Merriweather"/>
              </a:defRPr>
            </a:lvl1pPr>
          </a:lstStyle>
          <a:p>
            <a:pPr/>
            <a:r>
              <a:t>International Cooperation</a:t>
            </a:r>
          </a:p>
        </p:txBody>
      </p:sp>
      <p:sp>
        <p:nvSpPr>
          <p:cNvPr id="291" name="Text 10"/>
          <p:cNvSpPr txBox="1"/>
          <p:nvPr/>
        </p:nvSpPr>
        <p:spPr>
          <a:xfrm>
            <a:off x="741401" y="5434012"/>
            <a:ext cx="4272917" cy="1778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a:solidFill>
                  <a:srgbClr val="FFFFFF"/>
                </a:solidFill>
                <a:latin typeface="Apple Chancery"/>
                <a:ea typeface="Apple Chancery"/>
                <a:cs typeface="Apple Chancery"/>
                <a:sym typeface="Apple Chancery"/>
              </a:defRPr>
            </a:lvl1pPr>
          </a:lstStyle>
          <a:p>
            <a:pPr/>
            <a:r>
              <a:t>Facilitates data sharing between space agencies and research institutions worldwide. Working together across borders means we have more eyes on the sky and a stronger collective defense.</a:t>
            </a:r>
          </a:p>
        </p:txBody>
      </p:sp>
      <p:pic>
        <p:nvPicPr>
          <p:cNvPr id="292" name="Image 8" descr="Image 8"/>
          <p:cNvPicPr>
            <a:picLocks noChangeAspect="1"/>
          </p:cNvPicPr>
          <p:nvPr/>
        </p:nvPicPr>
        <p:blipFill>
          <a:blip r:embed="rId10">
            <a:extLst/>
          </a:blip>
          <a:stretch>
            <a:fillRect/>
          </a:stretch>
        </p:blipFill>
        <p:spPr>
          <a:xfrm>
            <a:off x="5014317" y="2068234"/>
            <a:ext cx="4601648" cy="4601649"/>
          </a:xfrm>
          <a:prstGeom prst="rect">
            <a:avLst/>
          </a:prstGeom>
          <a:ln w="12700">
            <a:miter lim="400000"/>
          </a:ln>
        </p:spPr>
      </p:pic>
      <p:pic>
        <p:nvPicPr>
          <p:cNvPr id="293" name="Image 9" descr="Image 9"/>
          <p:cNvPicPr>
            <a:picLocks noChangeAspect="1"/>
          </p:cNvPicPr>
          <p:nvPr/>
        </p:nvPicPr>
        <p:blipFill>
          <a:blip r:embed="rId11">
            <a:extLst/>
          </a:blip>
          <a:stretch>
            <a:fillRect/>
          </a:stretch>
        </p:blipFill>
        <p:spPr>
          <a:xfrm>
            <a:off x="6207562" y="4879299"/>
            <a:ext cx="297895" cy="372309"/>
          </a:xfrm>
          <a:prstGeom prst="rect">
            <a:avLst/>
          </a:prstGeom>
          <a:ln w="12700">
            <a:miter lim="400000"/>
          </a:ln>
        </p:spPr>
      </p:pic>
      <p:sp>
        <p:nvSpPr>
          <p:cNvPr id="294" name="Text 11"/>
          <p:cNvSpPr txBox="1"/>
          <p:nvPr/>
        </p:nvSpPr>
        <p:spPr>
          <a:xfrm>
            <a:off x="862618" y="7588430"/>
            <a:ext cx="11123316" cy="3435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nSpc>
                <a:spcPts val="2600"/>
              </a:lnSpc>
              <a:defRPr sz="1600">
                <a:solidFill>
                  <a:srgbClr val="E2E6E9"/>
                </a:solidFill>
                <a:latin typeface="Merriweather"/>
                <a:ea typeface="Merriweather"/>
                <a:cs typeface="Merriweather"/>
                <a:sym typeface="Merriweather"/>
              </a:defRPr>
            </a:pPr>
            <a:r>
              <a:t>* Strengthening Earth's defense network through intelligent data-driven asteroid surveillance and risk communication. </a:t>
            </a:r>
            <a:r>
              <a:rPr>
                <a:solidFill>
                  <a:srgbClr val="000000"/>
                </a:solidFill>
              </a:rPr>
              <a:t>✨🛰️</a:t>
            </a:r>
          </a:p>
        </p:txBody>
      </p:sp>
      <p:sp>
        <p:nvSpPr>
          <p:cNvPr id="295"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
        <p:nvSpPr>
          <p:cNvPr id="296" name="Text"/>
          <p:cNvSpPr txBox="1"/>
          <p:nvPr/>
        </p:nvSpPr>
        <p:spPr>
          <a:xfrm>
            <a:off x="7074322" y="3948256"/>
            <a:ext cx="481756" cy="333088"/>
          </a:xfrm>
          <a:prstGeom prst="rect">
            <a:avLst/>
          </a:prstGeom>
          <a:ln w="12700">
            <a:miter lim="400000"/>
          </a:ln>
        </p:spPr>
        <p:txBody>
          <a:bodyPr wrap="none" lIns="45719" rIns="45719">
            <a:spAutoFit/>
          </a:bodyPr>
          <a:lstStyle/>
          <a:p>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Text 0"/>
          <p:cNvSpPr txBox="1"/>
          <p:nvPr/>
        </p:nvSpPr>
        <p:spPr>
          <a:xfrm>
            <a:off x="4397223" y="2579745"/>
            <a:ext cx="5519294" cy="162850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2100"/>
              </a:lnSpc>
              <a:defRPr sz="9700">
                <a:solidFill>
                  <a:srgbClr val="F5F0F0"/>
                </a:solidFill>
                <a:latin typeface="Snell Roundhand"/>
                <a:ea typeface="Snell Roundhand"/>
                <a:cs typeface="Snell Roundhand"/>
                <a:sym typeface="Snell Roundhand"/>
              </a:defRPr>
            </a:lvl1pPr>
          </a:lstStyle>
          <a:p>
            <a:pPr/>
            <a:r>
              <a:t>Thank You</a:t>
            </a:r>
          </a:p>
        </p:txBody>
      </p:sp>
      <p:sp>
        <p:nvSpPr>
          <p:cNvPr id="299" name="Text 1"/>
          <p:cNvSpPr txBox="1"/>
          <p:nvPr/>
        </p:nvSpPr>
        <p:spPr>
          <a:xfrm>
            <a:off x="3402809" y="4596162"/>
            <a:ext cx="7824782" cy="2876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i="1" sz="1500">
                <a:solidFill>
                  <a:srgbClr val="E2E6E9"/>
                </a:solidFill>
                <a:latin typeface="Merriweather"/>
                <a:ea typeface="Merriweather"/>
                <a:cs typeface="Merriweather"/>
                <a:sym typeface="Merriweather"/>
              </a:defRPr>
            </a:lvl1pPr>
          </a:lstStyle>
          <a:p>
            <a:pPr/>
            <a:r>
              <a:t>Special thanks to NASA Space Apps Challenge 2025 for giving us this wonderful opportunity.</a:t>
            </a:r>
          </a:p>
        </p:txBody>
      </p:sp>
      <p:sp>
        <p:nvSpPr>
          <p:cNvPr id="300" name="Text 2"/>
          <p:cNvSpPr txBox="1"/>
          <p:nvPr/>
        </p:nvSpPr>
        <p:spPr>
          <a:xfrm>
            <a:off x="5143586" y="5271730"/>
            <a:ext cx="4343228" cy="3182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nSpc>
                <a:spcPts val="2400"/>
              </a:lnSpc>
              <a:defRPr sz="1500">
                <a:latin typeface="Merriweather"/>
                <a:ea typeface="Merriweather"/>
                <a:cs typeface="Merriweather"/>
                <a:sym typeface="Merriweather"/>
              </a:defRPr>
            </a:pPr>
            <a:r>
              <a:t>🌍☄️🛰️</a:t>
            </a:r>
            <a:r>
              <a:rPr>
                <a:solidFill>
                  <a:srgbClr val="E2E6E9"/>
                </a:solidFill>
              </a:rPr>
              <a:t> Protecting Earth, One Algorithm at a Time</a:t>
            </a:r>
          </a:p>
        </p:txBody>
      </p:sp>
      <p:sp>
        <p:nvSpPr>
          <p:cNvPr id="301" name="Text"/>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lvl1pPr>
              <a:defRPr>
                <a:solidFill>
                  <a:srgbClr val="FFFFFF"/>
                </a:solidFill>
                <a:latin typeface="Apple Chancery"/>
                <a:ea typeface="Apple Chancery"/>
                <a:cs typeface="Apple Chancery"/>
                <a:sym typeface="Apple Chancery"/>
              </a:defRPr>
            </a:lvl1pPr>
          </a:lstStyle>
          <a:p>
            <a:pPr/>
            <a:r>
              <a:t>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Text 0"/>
          <p:cNvSpPr txBox="1"/>
          <p:nvPr/>
        </p:nvSpPr>
        <p:spPr>
          <a:xfrm>
            <a:off x="833794" y="655082"/>
            <a:ext cx="5759997" cy="7236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800"/>
              </a:lnSpc>
              <a:defRPr sz="4600">
                <a:solidFill>
                  <a:srgbClr val="F5F0F0"/>
                </a:solidFill>
                <a:latin typeface="Merriweather"/>
                <a:ea typeface="Merriweather"/>
                <a:cs typeface="Merriweather"/>
                <a:sym typeface="Merriweather"/>
              </a:defRPr>
            </a:lvl1pPr>
          </a:lstStyle>
          <a:p>
            <a:pPr/>
            <a:r>
              <a:t>The Critical Challenge</a:t>
            </a:r>
          </a:p>
        </p:txBody>
      </p:sp>
      <p:sp>
        <p:nvSpPr>
          <p:cNvPr id="139" name="Text 1"/>
          <p:cNvSpPr txBox="1"/>
          <p:nvPr/>
        </p:nvSpPr>
        <p:spPr>
          <a:xfrm>
            <a:off x="833795" y="1994891"/>
            <a:ext cx="3668887" cy="43738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500"/>
              </a:lnSpc>
              <a:defRPr sz="2800">
                <a:solidFill>
                  <a:srgbClr val="F5F0F0"/>
                </a:solidFill>
                <a:latin typeface="Merriweather"/>
                <a:ea typeface="Merriweather"/>
                <a:cs typeface="Merriweather"/>
                <a:sym typeface="Merriweather"/>
              </a:defRPr>
            </a:lvl1pPr>
          </a:lstStyle>
          <a:p>
            <a:pPr/>
            <a:r>
              <a:t>Asteroid Impact Reality</a:t>
            </a:r>
          </a:p>
        </p:txBody>
      </p:sp>
      <p:sp>
        <p:nvSpPr>
          <p:cNvPr id="140" name="Text 2"/>
          <p:cNvSpPr txBox="1"/>
          <p:nvPr/>
        </p:nvSpPr>
        <p:spPr>
          <a:xfrm>
            <a:off x="833795" y="2679620"/>
            <a:ext cx="7545111" cy="11193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E2E6E9"/>
                </a:solidFill>
                <a:latin typeface="Merriweather"/>
                <a:ea typeface="Merriweather"/>
                <a:cs typeface="Merriweather"/>
                <a:sym typeface="Merriweather"/>
              </a:defRPr>
            </a:lvl1pPr>
          </a:lstStyle>
          <a:p>
            <a:pPr/>
            <a:r>
              <a:t>Every year, Earth encounters over 100 asteroids larger than one meter. Current monitoring systems have significant gaps in detection and prediction capabilities.</a:t>
            </a:r>
          </a:p>
        </p:txBody>
      </p:sp>
      <p:sp>
        <p:nvSpPr>
          <p:cNvPr id="141" name="Text 3"/>
          <p:cNvSpPr txBox="1"/>
          <p:nvPr/>
        </p:nvSpPr>
        <p:spPr>
          <a:xfrm>
            <a:off x="833795" y="4037290"/>
            <a:ext cx="6036110" cy="357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L="342900" indent="-342900">
              <a:lnSpc>
                <a:spcPts val="3000"/>
              </a:lnSpc>
              <a:buSzPct val="100000"/>
              <a:buChar char="•"/>
              <a:defRPr>
                <a:solidFill>
                  <a:srgbClr val="E2E6E9"/>
                </a:solidFill>
                <a:latin typeface="Merriweather"/>
                <a:ea typeface="Merriweather"/>
                <a:cs typeface="Merriweather"/>
                <a:sym typeface="Merriweather"/>
              </a:defRPr>
            </a:lvl1pPr>
          </a:lstStyle>
          <a:p>
            <a:pPr/>
            <a:r>
              <a:t>60% of potentially hazardous objects remain undetected</a:t>
            </a:r>
          </a:p>
        </p:txBody>
      </p:sp>
      <p:sp>
        <p:nvSpPr>
          <p:cNvPr id="142" name="Text 4"/>
          <p:cNvSpPr txBox="1"/>
          <p:nvPr/>
        </p:nvSpPr>
        <p:spPr>
          <a:xfrm>
            <a:off x="833795" y="4501753"/>
            <a:ext cx="5450769" cy="357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L="342900" indent="-342900">
              <a:lnSpc>
                <a:spcPts val="3000"/>
              </a:lnSpc>
              <a:buSzPct val="100000"/>
              <a:buChar char="•"/>
              <a:defRPr>
                <a:solidFill>
                  <a:srgbClr val="E2E6E9"/>
                </a:solidFill>
                <a:latin typeface="Merriweather"/>
                <a:ea typeface="Merriweather"/>
                <a:cs typeface="Merriweather"/>
                <a:sym typeface="Merriweather"/>
              </a:defRPr>
            </a:lvl1pPr>
          </a:lstStyle>
          <a:p>
            <a:pPr/>
            <a:r>
              <a:t>Limited early warning systems for populated areas</a:t>
            </a:r>
          </a:p>
        </p:txBody>
      </p:sp>
      <p:sp>
        <p:nvSpPr>
          <p:cNvPr id="143" name="Text 5"/>
          <p:cNvSpPr txBox="1"/>
          <p:nvPr/>
        </p:nvSpPr>
        <p:spPr>
          <a:xfrm>
            <a:off x="833795" y="4966215"/>
            <a:ext cx="5806728"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L="342900" indent="-342900">
              <a:lnSpc>
                <a:spcPts val="3000"/>
              </a:lnSpc>
              <a:buSzPct val="100000"/>
              <a:buChar char="•"/>
              <a:defRPr>
                <a:solidFill>
                  <a:srgbClr val="E2E6E9"/>
                </a:solidFill>
                <a:latin typeface="Merriweather"/>
                <a:ea typeface="Merriweather"/>
                <a:cs typeface="Merriweather"/>
                <a:sym typeface="Merriweather"/>
              </a:defRPr>
            </a:lvl1pPr>
          </a:lstStyle>
          <a:p>
            <a:pPr/>
            <a:r>
              <a:t>Fragmented data sources across global observatories</a:t>
            </a:r>
          </a:p>
        </p:txBody>
      </p:sp>
      <p:sp>
        <p:nvSpPr>
          <p:cNvPr id="144" name="Text 6"/>
          <p:cNvSpPr txBox="1"/>
          <p:nvPr/>
        </p:nvSpPr>
        <p:spPr>
          <a:xfrm>
            <a:off x="833795" y="5430678"/>
            <a:ext cx="5446192"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L="342900" indent="-342900">
              <a:lnSpc>
                <a:spcPts val="3000"/>
              </a:lnSpc>
              <a:buSzPct val="100000"/>
              <a:buChar char="•"/>
              <a:defRPr>
                <a:solidFill>
                  <a:srgbClr val="E2E6E9"/>
                </a:solidFill>
                <a:latin typeface="Merriweather"/>
                <a:ea typeface="Merriweather"/>
                <a:cs typeface="Merriweather"/>
                <a:sym typeface="Merriweather"/>
              </a:defRPr>
            </a:lvl1pPr>
          </a:lstStyle>
          <a:p>
            <a:pPr/>
            <a:r>
              <a:t>Insufficient risk communication to decision-makers</a:t>
            </a:r>
          </a:p>
        </p:txBody>
      </p:sp>
      <p:pic>
        <p:nvPicPr>
          <p:cNvPr id="145" name="Image 0" descr="Image 0"/>
          <p:cNvPicPr>
            <a:picLocks noChangeAspect="1"/>
          </p:cNvPicPr>
          <p:nvPr/>
        </p:nvPicPr>
        <p:blipFill>
          <a:blip r:embed="rId2">
            <a:extLst/>
          </a:blip>
          <a:stretch>
            <a:fillRect/>
          </a:stretch>
        </p:blipFill>
        <p:spPr>
          <a:xfrm>
            <a:off x="8967788" y="2024658"/>
            <a:ext cx="4836320" cy="4836320"/>
          </a:xfrm>
          <a:prstGeom prst="rect">
            <a:avLst/>
          </a:prstGeom>
          <a:ln w="12700">
            <a:miter lim="400000"/>
          </a:ln>
        </p:spPr>
      </p:pic>
      <p:sp>
        <p:nvSpPr>
          <p:cNvPr id="146" name="Text 7"/>
          <p:cNvSpPr txBox="1"/>
          <p:nvPr/>
        </p:nvSpPr>
        <p:spPr>
          <a:xfrm>
            <a:off x="833795" y="7396757"/>
            <a:ext cx="9809461"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a:solidFill>
                  <a:srgbClr val="E2E6E9"/>
                </a:solidFill>
                <a:latin typeface="Merriweather"/>
                <a:ea typeface="Merriweather"/>
                <a:cs typeface="Merriweather"/>
                <a:sym typeface="Merriweather"/>
              </a:defRPr>
            </a:lvl1pPr>
          </a:lstStyle>
          <a:p>
            <a:pPr/>
            <a:r>
              <a:t>Even small asteroids can cause catastrophic regional damage — proactive detection saves lives.</a:t>
            </a:r>
          </a:p>
        </p:txBody>
      </p:sp>
      <p:sp>
        <p:nvSpPr>
          <p:cNvPr id="147"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9"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150" name="Text 0"/>
          <p:cNvSpPr txBox="1"/>
          <p:nvPr/>
        </p:nvSpPr>
        <p:spPr>
          <a:xfrm>
            <a:off x="6343055" y="673298"/>
            <a:ext cx="6349504" cy="74979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6000"/>
              </a:lnSpc>
              <a:defRPr sz="4800">
                <a:solidFill>
                  <a:srgbClr val="F5F0F0"/>
                </a:solidFill>
                <a:latin typeface="Merriweather"/>
                <a:ea typeface="Merriweather"/>
                <a:cs typeface="Merriweather"/>
                <a:sym typeface="Merriweather"/>
              </a:defRPr>
            </a:lvl1pPr>
          </a:lstStyle>
          <a:p>
            <a:pPr/>
            <a:r>
              <a:t>Our Innovative Solution</a:t>
            </a:r>
          </a:p>
        </p:txBody>
      </p:sp>
      <p:sp>
        <p:nvSpPr>
          <p:cNvPr id="151" name="Shape 1"/>
          <p:cNvSpPr/>
          <p:nvPr/>
        </p:nvSpPr>
        <p:spPr>
          <a:xfrm>
            <a:off x="6343055" y="1805345"/>
            <a:ext cx="3592949" cy="2615447"/>
          </a:xfrm>
          <a:prstGeom prst="roundRect">
            <a:avLst>
              <a:gd name="adj" fmla="val 3931"/>
            </a:avLst>
          </a:prstGeom>
          <a:solidFill>
            <a:srgbClr val="003180"/>
          </a:solidFill>
          <a:ln w="15240">
            <a:solidFill>
              <a:srgbClr val="194A99"/>
            </a:solidFill>
          </a:ln>
        </p:spPr>
        <p:txBody>
          <a:bodyPr lIns="45719" rIns="45719"/>
          <a:lstStyle/>
          <a:p>
            <a:pPr/>
          </a:p>
        </p:txBody>
      </p:sp>
      <p:sp>
        <p:nvSpPr>
          <p:cNvPr id="152" name="Text 2"/>
          <p:cNvSpPr txBox="1"/>
          <p:nvPr/>
        </p:nvSpPr>
        <p:spPr>
          <a:xfrm>
            <a:off x="6602968" y="2065258"/>
            <a:ext cx="2779564"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Real-Time Detection</a:t>
            </a:r>
          </a:p>
        </p:txBody>
      </p:sp>
      <p:sp>
        <p:nvSpPr>
          <p:cNvPr id="153" name="Text 3"/>
          <p:cNvSpPr txBox="1"/>
          <p:nvPr/>
        </p:nvSpPr>
        <p:spPr>
          <a:xfrm>
            <a:off x="6602968" y="2594491"/>
            <a:ext cx="3073123" cy="15032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sz="1900">
                <a:solidFill>
                  <a:srgbClr val="E2E6E9"/>
                </a:solidFill>
                <a:latin typeface="Merriweather"/>
                <a:ea typeface="Merriweather"/>
                <a:cs typeface="Merriweather"/>
                <a:sym typeface="Merriweather"/>
              </a:defRPr>
            </a:lvl1pPr>
          </a:lstStyle>
          <a:p>
            <a:pPr/>
            <a:r>
              <a:t>AI-powered analysis of NASA's Near-Earth Object datasets for immediate threat identification</a:t>
            </a:r>
          </a:p>
        </p:txBody>
      </p:sp>
      <p:sp>
        <p:nvSpPr>
          <p:cNvPr id="154" name="Shape 4"/>
          <p:cNvSpPr/>
          <p:nvPr/>
        </p:nvSpPr>
        <p:spPr>
          <a:xfrm>
            <a:off x="10180677" y="1805345"/>
            <a:ext cx="3593068" cy="2615447"/>
          </a:xfrm>
          <a:prstGeom prst="roundRect">
            <a:avLst>
              <a:gd name="adj" fmla="val 3931"/>
            </a:avLst>
          </a:prstGeom>
          <a:solidFill>
            <a:srgbClr val="003180"/>
          </a:solidFill>
          <a:ln w="15240">
            <a:solidFill>
              <a:srgbClr val="194A99"/>
            </a:solidFill>
          </a:ln>
        </p:spPr>
        <p:txBody>
          <a:bodyPr lIns="45719" rIns="45719"/>
          <a:lstStyle/>
          <a:p>
            <a:pPr/>
          </a:p>
        </p:txBody>
      </p:sp>
      <p:sp>
        <p:nvSpPr>
          <p:cNvPr id="155" name="Text 5"/>
          <p:cNvSpPr txBox="1"/>
          <p:nvPr/>
        </p:nvSpPr>
        <p:spPr>
          <a:xfrm>
            <a:off x="10440590" y="2065258"/>
            <a:ext cx="2045396"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Risk Prediction</a:t>
            </a:r>
          </a:p>
        </p:txBody>
      </p:sp>
      <p:sp>
        <p:nvSpPr>
          <p:cNvPr id="156" name="Text 6"/>
          <p:cNvSpPr txBox="1"/>
          <p:nvPr/>
        </p:nvSpPr>
        <p:spPr>
          <a:xfrm>
            <a:off x="10440590" y="2594491"/>
            <a:ext cx="3073242" cy="11222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sz="1900">
                <a:solidFill>
                  <a:srgbClr val="E2E6E9"/>
                </a:solidFill>
                <a:latin typeface="Merriweather"/>
                <a:ea typeface="Merriweather"/>
                <a:cs typeface="Merriweather"/>
                <a:sym typeface="Merriweather"/>
              </a:defRPr>
            </a:lvl1pPr>
          </a:lstStyle>
          <a:p>
            <a:pPr/>
            <a:r>
              <a:t>Machine learning algorithms calculate impact probability and potential damage zones</a:t>
            </a:r>
          </a:p>
        </p:txBody>
      </p:sp>
      <p:sp>
        <p:nvSpPr>
          <p:cNvPr id="157" name="Shape 7"/>
          <p:cNvSpPr/>
          <p:nvPr/>
        </p:nvSpPr>
        <p:spPr>
          <a:xfrm>
            <a:off x="6343055" y="4665464"/>
            <a:ext cx="7430691" cy="1832254"/>
          </a:xfrm>
          <a:prstGeom prst="roundRect">
            <a:avLst>
              <a:gd name="adj" fmla="val 5611"/>
            </a:avLst>
          </a:prstGeom>
          <a:solidFill>
            <a:srgbClr val="003180"/>
          </a:solidFill>
          <a:ln w="15240">
            <a:solidFill>
              <a:srgbClr val="194A99"/>
            </a:solidFill>
          </a:ln>
        </p:spPr>
        <p:txBody>
          <a:bodyPr lIns="45719" rIns="45719"/>
          <a:lstStyle/>
          <a:p>
            <a:pPr/>
          </a:p>
        </p:txBody>
      </p:sp>
      <p:sp>
        <p:nvSpPr>
          <p:cNvPr id="158" name="Text 8"/>
          <p:cNvSpPr txBox="1"/>
          <p:nvPr/>
        </p:nvSpPr>
        <p:spPr>
          <a:xfrm>
            <a:off x="6602968" y="4925378"/>
            <a:ext cx="1740298"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Alert System</a:t>
            </a:r>
          </a:p>
        </p:txBody>
      </p:sp>
      <p:sp>
        <p:nvSpPr>
          <p:cNvPr id="159" name="Text 9"/>
          <p:cNvSpPr txBox="1"/>
          <p:nvPr/>
        </p:nvSpPr>
        <p:spPr>
          <a:xfrm>
            <a:off x="6602968" y="5454610"/>
            <a:ext cx="6910865" cy="7412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sz="1900">
                <a:solidFill>
                  <a:srgbClr val="E2E6E9"/>
                </a:solidFill>
                <a:latin typeface="Merriweather"/>
                <a:ea typeface="Merriweather"/>
                <a:cs typeface="Merriweather"/>
                <a:sym typeface="Merriweather"/>
              </a:defRPr>
            </a:lvl1pPr>
          </a:lstStyle>
          <a:p>
            <a:pPr/>
            <a:r>
              <a:t>Automated notifications to space agencies, governments, and emergency responders</a:t>
            </a:r>
          </a:p>
        </p:txBody>
      </p:sp>
      <p:sp>
        <p:nvSpPr>
          <p:cNvPr id="160" name="Text 10"/>
          <p:cNvSpPr txBox="1"/>
          <p:nvPr/>
        </p:nvSpPr>
        <p:spPr>
          <a:xfrm>
            <a:off x="6343055" y="6772988"/>
            <a:ext cx="7430690" cy="74129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sz="1900">
                <a:solidFill>
                  <a:srgbClr val="E2E6E9"/>
                </a:solidFill>
                <a:latin typeface="Merriweather"/>
                <a:ea typeface="Merriweather"/>
                <a:cs typeface="Merriweather"/>
                <a:sym typeface="Merriweather"/>
              </a:defRPr>
            </a:lvl1pPr>
          </a:lstStyle>
          <a:p>
            <a:pPr/>
            <a:r>
              <a:t>Asteroid Risk Tracker transforms fragmented space data into actionable intelligence for planetary defense.</a:t>
            </a:r>
          </a:p>
        </p:txBody>
      </p:sp>
      <p:sp>
        <p:nvSpPr>
          <p:cNvPr id="161"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Text 0"/>
          <p:cNvSpPr txBox="1"/>
          <p:nvPr/>
        </p:nvSpPr>
        <p:spPr>
          <a:xfrm>
            <a:off x="767120" y="624364"/>
            <a:ext cx="4676683" cy="66407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300"/>
              </a:lnSpc>
              <a:defRPr sz="4300">
                <a:solidFill>
                  <a:srgbClr val="F5F0F0"/>
                </a:solidFill>
                <a:latin typeface="Merriweather"/>
                <a:ea typeface="Merriweather"/>
                <a:cs typeface="Merriweather"/>
                <a:sym typeface="Merriweather"/>
              </a:defRPr>
            </a:lvl1pPr>
          </a:lstStyle>
          <a:p>
            <a:pPr/>
            <a:r>
              <a:t>Technical Workflow</a:t>
            </a:r>
          </a:p>
        </p:txBody>
      </p:sp>
      <p:pic>
        <p:nvPicPr>
          <p:cNvPr id="164" name="Image 0" descr="Image 0"/>
          <p:cNvPicPr>
            <a:picLocks noChangeAspect="1"/>
          </p:cNvPicPr>
          <p:nvPr/>
        </p:nvPicPr>
        <p:blipFill>
          <a:blip r:embed="rId2">
            <a:extLst/>
          </a:blip>
          <a:stretch>
            <a:fillRect/>
          </a:stretch>
        </p:blipFill>
        <p:spPr>
          <a:xfrm>
            <a:off x="767119" y="1747717"/>
            <a:ext cx="1095972" cy="1315165"/>
          </a:xfrm>
          <a:prstGeom prst="rect">
            <a:avLst/>
          </a:prstGeom>
          <a:ln w="12700">
            <a:miter lim="400000"/>
          </a:ln>
        </p:spPr>
      </p:pic>
      <p:sp>
        <p:nvSpPr>
          <p:cNvPr id="165" name="Text 1"/>
          <p:cNvSpPr txBox="1"/>
          <p:nvPr/>
        </p:nvSpPr>
        <p:spPr>
          <a:xfrm>
            <a:off x="2082283" y="1966913"/>
            <a:ext cx="1732578" cy="3254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100">
                <a:solidFill>
                  <a:srgbClr val="E2E6E9"/>
                </a:solidFill>
                <a:latin typeface="Merriweather"/>
                <a:ea typeface="Merriweather"/>
                <a:cs typeface="Merriweather"/>
                <a:sym typeface="Merriweather"/>
              </a:defRPr>
            </a:lvl1pPr>
          </a:lstStyle>
          <a:p>
            <a:pPr/>
            <a:r>
              <a:t>Data Ingestion</a:t>
            </a:r>
          </a:p>
        </p:txBody>
      </p:sp>
      <p:sp>
        <p:nvSpPr>
          <p:cNvPr id="166" name="Text 2"/>
          <p:cNvSpPr txBox="1"/>
          <p:nvPr/>
        </p:nvSpPr>
        <p:spPr>
          <a:xfrm>
            <a:off x="2082283" y="2440781"/>
            <a:ext cx="10697327" cy="32397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sz="1700">
                <a:solidFill>
                  <a:srgbClr val="E2E6E9"/>
                </a:solidFill>
                <a:latin typeface="Merriweather"/>
                <a:ea typeface="Merriweather"/>
                <a:cs typeface="Merriweather"/>
                <a:sym typeface="Merriweather"/>
              </a:defRPr>
            </a:lvl1pPr>
          </a:lstStyle>
          <a:p>
            <a:pPr/>
            <a:r>
              <a:t>Continuous monitoring of NASA NeoWs API, JPL Horizons, and CNEOS databases for asteroid orbital elements</a:t>
            </a:r>
          </a:p>
        </p:txBody>
      </p:sp>
      <p:pic>
        <p:nvPicPr>
          <p:cNvPr id="167" name="Image 1" descr="Image 1"/>
          <p:cNvPicPr>
            <a:picLocks noChangeAspect="1"/>
          </p:cNvPicPr>
          <p:nvPr/>
        </p:nvPicPr>
        <p:blipFill>
          <a:blip r:embed="rId3">
            <a:extLst/>
          </a:blip>
          <a:stretch>
            <a:fillRect/>
          </a:stretch>
        </p:blipFill>
        <p:spPr>
          <a:xfrm>
            <a:off x="767119" y="3062883"/>
            <a:ext cx="1095972" cy="1315165"/>
          </a:xfrm>
          <a:prstGeom prst="rect">
            <a:avLst/>
          </a:prstGeom>
          <a:ln w="12700">
            <a:miter lim="400000"/>
          </a:ln>
        </p:spPr>
      </p:pic>
      <p:sp>
        <p:nvSpPr>
          <p:cNvPr id="168" name="Text 3"/>
          <p:cNvSpPr txBox="1"/>
          <p:nvPr/>
        </p:nvSpPr>
        <p:spPr>
          <a:xfrm>
            <a:off x="2082283" y="3282077"/>
            <a:ext cx="1317292" cy="3254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100">
                <a:solidFill>
                  <a:srgbClr val="E2E6E9"/>
                </a:solidFill>
                <a:latin typeface="Merriweather"/>
                <a:ea typeface="Merriweather"/>
                <a:cs typeface="Merriweather"/>
                <a:sym typeface="Merriweather"/>
              </a:defRPr>
            </a:lvl1pPr>
          </a:lstStyle>
          <a:p>
            <a:pPr/>
            <a:r>
              <a:t>AI Analysis</a:t>
            </a:r>
          </a:p>
        </p:txBody>
      </p:sp>
      <p:sp>
        <p:nvSpPr>
          <p:cNvPr id="169" name="Text 4"/>
          <p:cNvSpPr txBox="1"/>
          <p:nvPr/>
        </p:nvSpPr>
        <p:spPr>
          <a:xfrm>
            <a:off x="2082283" y="3755945"/>
            <a:ext cx="10837113" cy="3239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sz="1700">
                <a:solidFill>
                  <a:srgbClr val="E2E6E9"/>
                </a:solidFill>
                <a:latin typeface="Merriweather"/>
                <a:ea typeface="Merriweather"/>
                <a:cs typeface="Merriweather"/>
                <a:sym typeface="Merriweather"/>
              </a:defRPr>
            </a:lvl1pPr>
          </a:lstStyle>
          <a:p>
            <a:pPr/>
            <a:r>
              <a:t>TensorFlow models process trajectory data, calculate close approach distances, and assess collision probabilities</a:t>
            </a:r>
          </a:p>
        </p:txBody>
      </p:sp>
      <p:pic>
        <p:nvPicPr>
          <p:cNvPr id="170" name="Image 2" descr="Image 2"/>
          <p:cNvPicPr>
            <a:picLocks noChangeAspect="1"/>
          </p:cNvPicPr>
          <p:nvPr/>
        </p:nvPicPr>
        <p:blipFill>
          <a:blip r:embed="rId4">
            <a:extLst/>
          </a:blip>
          <a:stretch>
            <a:fillRect/>
          </a:stretch>
        </p:blipFill>
        <p:spPr>
          <a:xfrm>
            <a:off x="767119" y="4378047"/>
            <a:ext cx="1095972" cy="1613536"/>
          </a:xfrm>
          <a:prstGeom prst="rect">
            <a:avLst/>
          </a:prstGeom>
          <a:ln w="12700">
            <a:miter lim="400000"/>
          </a:ln>
        </p:spPr>
      </p:pic>
      <p:sp>
        <p:nvSpPr>
          <p:cNvPr id="171" name="Text 5"/>
          <p:cNvSpPr txBox="1"/>
          <p:nvPr/>
        </p:nvSpPr>
        <p:spPr>
          <a:xfrm>
            <a:off x="2082283" y="4597241"/>
            <a:ext cx="2043294" cy="3254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100">
                <a:solidFill>
                  <a:srgbClr val="E2E6E9"/>
                </a:solidFill>
                <a:latin typeface="Merriweather"/>
                <a:ea typeface="Merriweather"/>
                <a:cs typeface="Merriweather"/>
                <a:sym typeface="Merriweather"/>
              </a:defRPr>
            </a:lvl1pPr>
          </a:lstStyle>
          <a:p>
            <a:pPr/>
            <a:r>
              <a:t>Risk Assessment</a:t>
            </a:r>
          </a:p>
        </p:txBody>
      </p:sp>
      <p:sp>
        <p:nvSpPr>
          <p:cNvPr id="172" name="Text 6"/>
          <p:cNvSpPr txBox="1"/>
          <p:nvPr/>
        </p:nvSpPr>
        <p:spPr>
          <a:xfrm>
            <a:off x="2082283" y="5071109"/>
            <a:ext cx="11780998" cy="3239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700"/>
              </a:lnSpc>
              <a:defRPr sz="1700">
                <a:solidFill>
                  <a:srgbClr val="E2E6E9"/>
                </a:solidFill>
                <a:latin typeface="Merriweather"/>
                <a:ea typeface="Merriweather"/>
                <a:cs typeface="Merriweather"/>
                <a:sym typeface="Merriweather"/>
              </a:defRPr>
            </a:lvl1pPr>
          </a:lstStyle>
          <a:p>
            <a:pPr/>
            <a:r>
              <a:t>Automated classification system ranks threats by size, velocity, and impact probability using Torino Scale metrics</a:t>
            </a:r>
          </a:p>
        </p:txBody>
      </p:sp>
      <p:pic>
        <p:nvPicPr>
          <p:cNvPr id="173" name="Image 3" descr="Image 3"/>
          <p:cNvPicPr>
            <a:picLocks noChangeAspect="1"/>
          </p:cNvPicPr>
          <p:nvPr/>
        </p:nvPicPr>
        <p:blipFill>
          <a:blip r:embed="rId5">
            <a:extLst/>
          </a:blip>
          <a:stretch>
            <a:fillRect/>
          </a:stretch>
        </p:blipFill>
        <p:spPr>
          <a:xfrm>
            <a:off x="767119" y="5991581"/>
            <a:ext cx="1095972" cy="1613536"/>
          </a:xfrm>
          <a:prstGeom prst="rect">
            <a:avLst/>
          </a:prstGeom>
          <a:ln w="12700">
            <a:miter lim="400000"/>
          </a:ln>
        </p:spPr>
      </p:pic>
      <p:sp>
        <p:nvSpPr>
          <p:cNvPr id="174" name="Text 7"/>
          <p:cNvSpPr txBox="1"/>
          <p:nvPr/>
        </p:nvSpPr>
        <p:spPr>
          <a:xfrm>
            <a:off x="2082283" y="6210775"/>
            <a:ext cx="1969196" cy="32549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600"/>
              </a:lnSpc>
              <a:defRPr sz="2100">
                <a:solidFill>
                  <a:srgbClr val="E2E6E9"/>
                </a:solidFill>
                <a:latin typeface="Merriweather"/>
                <a:ea typeface="Merriweather"/>
                <a:cs typeface="Merriweather"/>
                <a:sym typeface="Merriweather"/>
              </a:defRPr>
            </a:lvl1pPr>
          </a:lstStyle>
          <a:p>
            <a:pPr/>
            <a:r>
              <a:t>Alert Distribution</a:t>
            </a:r>
          </a:p>
        </p:txBody>
      </p:sp>
      <p:sp>
        <p:nvSpPr>
          <p:cNvPr id="175" name="Text 8"/>
          <p:cNvSpPr txBox="1"/>
          <p:nvPr/>
        </p:nvSpPr>
        <p:spPr>
          <a:xfrm>
            <a:off x="2082283" y="6684644"/>
            <a:ext cx="11780998" cy="3239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700"/>
              </a:lnSpc>
              <a:defRPr sz="1700">
                <a:solidFill>
                  <a:srgbClr val="E2E6E9"/>
                </a:solidFill>
                <a:latin typeface="Merriweather"/>
                <a:ea typeface="Merriweather"/>
                <a:cs typeface="Merriweather"/>
                <a:sym typeface="Merriweather"/>
              </a:defRPr>
            </a:lvl1pPr>
          </a:lstStyle>
          <a:p>
            <a:pPr/>
            <a:r>
              <a:t>Multi-channel notification system delivers real-time alerts to stakeholders with customized threat visualizations</a:t>
            </a:r>
          </a:p>
        </p:txBody>
      </p:sp>
      <p:sp>
        <p:nvSpPr>
          <p:cNvPr id="176"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Text 0"/>
          <p:cNvSpPr txBox="1"/>
          <p:nvPr/>
        </p:nvSpPr>
        <p:spPr>
          <a:xfrm>
            <a:off x="699492" y="549593"/>
            <a:ext cx="7492504" cy="61175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4900"/>
              </a:lnSpc>
              <a:defRPr sz="3900">
                <a:solidFill>
                  <a:srgbClr val="F5F0F0"/>
                </a:solidFill>
                <a:latin typeface="Merriweather"/>
                <a:ea typeface="Merriweather"/>
                <a:cs typeface="Merriweather"/>
                <a:sym typeface="Merriweather"/>
              </a:defRPr>
            </a:lvl1pPr>
          </a:lstStyle>
          <a:p>
            <a:pPr/>
            <a:r>
              <a:t>Data Sources &amp; Technology Stack</a:t>
            </a:r>
          </a:p>
        </p:txBody>
      </p:sp>
      <p:sp>
        <p:nvSpPr>
          <p:cNvPr id="179" name="Text 1"/>
          <p:cNvSpPr txBox="1"/>
          <p:nvPr/>
        </p:nvSpPr>
        <p:spPr>
          <a:xfrm>
            <a:off x="699491" y="1673661"/>
            <a:ext cx="2821739" cy="36181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900"/>
              </a:lnSpc>
              <a:defRPr sz="2300">
                <a:solidFill>
                  <a:srgbClr val="F5F0F0"/>
                </a:solidFill>
                <a:latin typeface="Merriweather"/>
                <a:ea typeface="Merriweather"/>
                <a:cs typeface="Merriweather"/>
                <a:sym typeface="Merriweather"/>
              </a:defRPr>
            </a:lvl1pPr>
          </a:lstStyle>
          <a:p>
            <a:pPr/>
            <a:r>
              <a:t>NASA Open Datasets</a:t>
            </a:r>
          </a:p>
        </p:txBody>
      </p:sp>
      <p:sp>
        <p:nvSpPr>
          <p:cNvPr id="180" name="Shape 2"/>
          <p:cNvSpPr/>
          <p:nvPr/>
        </p:nvSpPr>
        <p:spPr>
          <a:xfrm>
            <a:off x="699491" y="2273141"/>
            <a:ext cx="6371989" cy="1596867"/>
          </a:xfrm>
          <a:prstGeom prst="roundRect">
            <a:avLst>
              <a:gd name="adj" fmla="val 6871"/>
            </a:avLst>
          </a:prstGeom>
          <a:solidFill>
            <a:srgbClr val="09151A">
              <a:alpha val="95000"/>
            </a:srgbClr>
          </a:solidFill>
          <a:ln w="22860">
            <a:solidFill>
              <a:srgbClr val="194A99"/>
            </a:solidFill>
          </a:ln>
        </p:spPr>
        <p:txBody>
          <a:bodyPr lIns="45719" rIns="45719"/>
          <a:lstStyle/>
          <a:p>
            <a:pPr/>
          </a:p>
        </p:txBody>
      </p:sp>
      <p:sp>
        <p:nvSpPr>
          <p:cNvPr id="181" name="Shape 3"/>
          <p:cNvSpPr/>
          <p:nvPr/>
        </p:nvSpPr>
        <p:spPr>
          <a:xfrm>
            <a:off x="676632" y="2273141"/>
            <a:ext cx="91441" cy="1596867"/>
          </a:xfrm>
          <a:prstGeom prst="roundRect">
            <a:avLst>
              <a:gd name="adj" fmla="val 50000"/>
            </a:avLst>
          </a:prstGeom>
          <a:solidFill>
            <a:srgbClr val="609DFF"/>
          </a:solidFill>
          <a:ln w="12700">
            <a:miter lim="400000"/>
          </a:ln>
        </p:spPr>
        <p:txBody>
          <a:bodyPr lIns="45719" rIns="45719"/>
          <a:lstStyle/>
          <a:p>
            <a:pPr/>
          </a:p>
        </p:txBody>
      </p:sp>
      <p:sp>
        <p:nvSpPr>
          <p:cNvPr id="182" name="Text 4"/>
          <p:cNvSpPr txBox="1"/>
          <p:nvPr/>
        </p:nvSpPr>
        <p:spPr>
          <a:xfrm>
            <a:off x="990718" y="2495787"/>
            <a:ext cx="1246536" cy="2993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NeoWs API</a:t>
            </a:r>
          </a:p>
        </p:txBody>
      </p:sp>
      <p:sp>
        <p:nvSpPr>
          <p:cNvPr id="183" name="Text 5"/>
          <p:cNvSpPr txBox="1"/>
          <p:nvPr/>
        </p:nvSpPr>
        <p:spPr>
          <a:xfrm>
            <a:off x="990718" y="3007756"/>
            <a:ext cx="5858114" cy="61531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Near-Earth Object Web Service providing comprehensive asteroid catalog and orbital parameters</a:t>
            </a:r>
          </a:p>
        </p:txBody>
      </p:sp>
      <p:sp>
        <p:nvSpPr>
          <p:cNvPr id="184" name="Shape 6"/>
          <p:cNvSpPr/>
          <p:nvPr/>
        </p:nvSpPr>
        <p:spPr>
          <a:xfrm>
            <a:off x="699491" y="4069793"/>
            <a:ext cx="6371989" cy="1596867"/>
          </a:xfrm>
          <a:prstGeom prst="roundRect">
            <a:avLst>
              <a:gd name="adj" fmla="val 6871"/>
            </a:avLst>
          </a:prstGeom>
          <a:solidFill>
            <a:srgbClr val="09151A">
              <a:alpha val="95000"/>
            </a:srgbClr>
          </a:solidFill>
          <a:ln w="22860">
            <a:solidFill>
              <a:srgbClr val="194A99"/>
            </a:solidFill>
          </a:ln>
        </p:spPr>
        <p:txBody>
          <a:bodyPr lIns="45719" rIns="45719"/>
          <a:lstStyle/>
          <a:p>
            <a:pPr/>
          </a:p>
        </p:txBody>
      </p:sp>
      <p:sp>
        <p:nvSpPr>
          <p:cNvPr id="185" name="Shape 7"/>
          <p:cNvSpPr/>
          <p:nvPr/>
        </p:nvSpPr>
        <p:spPr>
          <a:xfrm>
            <a:off x="676632" y="4069793"/>
            <a:ext cx="91441" cy="1596867"/>
          </a:xfrm>
          <a:prstGeom prst="roundRect">
            <a:avLst>
              <a:gd name="adj" fmla="val 50000"/>
            </a:avLst>
          </a:prstGeom>
          <a:solidFill>
            <a:srgbClr val="609DFF"/>
          </a:solidFill>
          <a:ln w="12700">
            <a:miter lim="400000"/>
          </a:ln>
        </p:spPr>
        <p:txBody>
          <a:bodyPr lIns="45719" rIns="45719"/>
          <a:lstStyle/>
          <a:p>
            <a:pPr/>
          </a:p>
        </p:txBody>
      </p:sp>
      <p:sp>
        <p:nvSpPr>
          <p:cNvPr id="186" name="Text 8"/>
          <p:cNvSpPr txBox="1"/>
          <p:nvPr/>
        </p:nvSpPr>
        <p:spPr>
          <a:xfrm>
            <a:off x="990718" y="4292441"/>
            <a:ext cx="1438822" cy="2993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JPL Horizons</a:t>
            </a:r>
          </a:p>
        </p:txBody>
      </p:sp>
      <p:sp>
        <p:nvSpPr>
          <p:cNvPr id="187" name="Text 9"/>
          <p:cNvSpPr txBox="1"/>
          <p:nvPr/>
        </p:nvSpPr>
        <p:spPr>
          <a:xfrm>
            <a:off x="990718" y="4804409"/>
            <a:ext cx="5858114" cy="61531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Ephemeris data for precise trajectory calculations and future position predictions</a:t>
            </a:r>
          </a:p>
        </p:txBody>
      </p:sp>
      <p:sp>
        <p:nvSpPr>
          <p:cNvPr id="188" name="Shape 10"/>
          <p:cNvSpPr/>
          <p:nvPr/>
        </p:nvSpPr>
        <p:spPr>
          <a:xfrm>
            <a:off x="699491" y="5866448"/>
            <a:ext cx="6371989" cy="1596867"/>
          </a:xfrm>
          <a:prstGeom prst="roundRect">
            <a:avLst>
              <a:gd name="adj" fmla="val 6871"/>
            </a:avLst>
          </a:prstGeom>
          <a:solidFill>
            <a:srgbClr val="09151A">
              <a:alpha val="95000"/>
            </a:srgbClr>
          </a:solidFill>
          <a:ln w="22860">
            <a:solidFill>
              <a:srgbClr val="194A99"/>
            </a:solidFill>
          </a:ln>
        </p:spPr>
        <p:txBody>
          <a:bodyPr lIns="45719" rIns="45719"/>
          <a:lstStyle/>
          <a:p>
            <a:pPr/>
          </a:p>
        </p:txBody>
      </p:sp>
      <p:sp>
        <p:nvSpPr>
          <p:cNvPr id="189" name="Shape 11"/>
          <p:cNvSpPr/>
          <p:nvPr/>
        </p:nvSpPr>
        <p:spPr>
          <a:xfrm>
            <a:off x="676632" y="5866448"/>
            <a:ext cx="91441" cy="1596867"/>
          </a:xfrm>
          <a:prstGeom prst="roundRect">
            <a:avLst>
              <a:gd name="adj" fmla="val 50000"/>
            </a:avLst>
          </a:prstGeom>
          <a:solidFill>
            <a:srgbClr val="609DFF"/>
          </a:solidFill>
          <a:ln w="12700">
            <a:miter lim="400000"/>
          </a:ln>
        </p:spPr>
        <p:txBody>
          <a:bodyPr lIns="45719" rIns="45719"/>
          <a:lstStyle/>
          <a:p>
            <a:pPr/>
          </a:p>
        </p:txBody>
      </p:sp>
      <p:sp>
        <p:nvSpPr>
          <p:cNvPr id="190" name="Text 12"/>
          <p:cNvSpPr txBox="1"/>
          <p:nvPr/>
        </p:nvSpPr>
        <p:spPr>
          <a:xfrm>
            <a:off x="990718" y="6089093"/>
            <a:ext cx="1970790" cy="2993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CNEOS Database</a:t>
            </a:r>
          </a:p>
        </p:txBody>
      </p:sp>
      <p:sp>
        <p:nvSpPr>
          <p:cNvPr id="191" name="Text 13"/>
          <p:cNvSpPr txBox="1"/>
          <p:nvPr/>
        </p:nvSpPr>
        <p:spPr>
          <a:xfrm>
            <a:off x="990718" y="6601062"/>
            <a:ext cx="5858114" cy="61531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Center for Near Earth Object Studies impact risk assessments and historical data</a:t>
            </a:r>
          </a:p>
        </p:txBody>
      </p:sp>
      <p:sp>
        <p:nvSpPr>
          <p:cNvPr id="192" name="Text 14"/>
          <p:cNvSpPr txBox="1"/>
          <p:nvPr/>
        </p:nvSpPr>
        <p:spPr>
          <a:xfrm>
            <a:off x="7566541" y="1673661"/>
            <a:ext cx="3032399" cy="36181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900"/>
              </a:lnSpc>
              <a:defRPr sz="2300">
                <a:solidFill>
                  <a:srgbClr val="F5F0F0"/>
                </a:solidFill>
                <a:latin typeface="Merriweather"/>
                <a:ea typeface="Merriweather"/>
                <a:cs typeface="Merriweather"/>
                <a:sym typeface="Merriweather"/>
              </a:defRPr>
            </a:lvl1pPr>
          </a:lstStyle>
          <a:p>
            <a:pPr/>
            <a:r>
              <a:t>Technical Infrastructure</a:t>
            </a:r>
          </a:p>
        </p:txBody>
      </p:sp>
      <p:pic>
        <p:nvPicPr>
          <p:cNvPr id="193" name="Image 0" descr="Image 0"/>
          <p:cNvPicPr>
            <a:picLocks noChangeAspect="1"/>
          </p:cNvPicPr>
          <p:nvPr/>
        </p:nvPicPr>
        <p:blipFill>
          <a:blip r:embed="rId2">
            <a:extLst/>
          </a:blip>
          <a:stretch>
            <a:fillRect/>
          </a:stretch>
        </p:blipFill>
        <p:spPr>
          <a:xfrm>
            <a:off x="7566541" y="2273141"/>
            <a:ext cx="499587" cy="499587"/>
          </a:xfrm>
          <a:prstGeom prst="rect">
            <a:avLst/>
          </a:prstGeom>
          <a:ln w="12700">
            <a:miter lim="400000"/>
          </a:ln>
        </p:spPr>
      </p:pic>
      <p:sp>
        <p:nvSpPr>
          <p:cNvPr id="194" name="Text 15"/>
          <p:cNvSpPr txBox="1"/>
          <p:nvPr/>
        </p:nvSpPr>
        <p:spPr>
          <a:xfrm>
            <a:off x="8315920" y="2391728"/>
            <a:ext cx="2288438" cy="2993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Python &amp; TensorFlow</a:t>
            </a:r>
          </a:p>
        </p:txBody>
      </p:sp>
      <p:sp>
        <p:nvSpPr>
          <p:cNvPr id="195" name="Text 16"/>
          <p:cNvSpPr txBox="1"/>
          <p:nvPr/>
        </p:nvSpPr>
        <p:spPr>
          <a:xfrm>
            <a:off x="8315920" y="2903696"/>
            <a:ext cx="5622609" cy="29781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Core machine learning pipeline for orbital mechanics calculations</a:t>
            </a:r>
          </a:p>
        </p:txBody>
      </p:sp>
      <p:pic>
        <p:nvPicPr>
          <p:cNvPr id="196" name="Image 1" descr="Image 1"/>
          <p:cNvPicPr>
            <a:picLocks noChangeAspect="1"/>
          </p:cNvPicPr>
          <p:nvPr/>
        </p:nvPicPr>
        <p:blipFill>
          <a:blip r:embed="rId3">
            <a:extLst/>
          </a:blip>
          <a:stretch>
            <a:fillRect/>
          </a:stretch>
        </p:blipFill>
        <p:spPr>
          <a:xfrm>
            <a:off x="7566541" y="3942993"/>
            <a:ext cx="499587" cy="499587"/>
          </a:xfrm>
          <a:prstGeom prst="rect">
            <a:avLst/>
          </a:prstGeom>
          <a:ln w="12700">
            <a:miter lim="400000"/>
          </a:ln>
        </p:spPr>
      </p:pic>
      <p:sp>
        <p:nvSpPr>
          <p:cNvPr id="197" name="Text 17"/>
          <p:cNvSpPr txBox="1"/>
          <p:nvPr/>
        </p:nvSpPr>
        <p:spPr>
          <a:xfrm>
            <a:off x="8315920" y="4061578"/>
            <a:ext cx="1251013" cy="2993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AWS Cloud</a:t>
            </a:r>
          </a:p>
        </p:txBody>
      </p:sp>
      <p:sp>
        <p:nvSpPr>
          <p:cNvPr id="198" name="Text 18"/>
          <p:cNvSpPr txBox="1"/>
          <p:nvPr/>
        </p:nvSpPr>
        <p:spPr>
          <a:xfrm>
            <a:off x="8315920" y="4573547"/>
            <a:ext cx="5622609" cy="29781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Scalable infrastructure for real-time data processing and storage</a:t>
            </a:r>
          </a:p>
        </p:txBody>
      </p:sp>
      <p:pic>
        <p:nvPicPr>
          <p:cNvPr id="199" name="Image 2" descr="Image 2"/>
          <p:cNvPicPr>
            <a:picLocks noChangeAspect="1"/>
          </p:cNvPicPr>
          <p:nvPr/>
        </p:nvPicPr>
        <p:blipFill>
          <a:blip r:embed="rId4">
            <a:extLst/>
          </a:blip>
          <a:stretch>
            <a:fillRect/>
          </a:stretch>
        </p:blipFill>
        <p:spPr>
          <a:xfrm>
            <a:off x="7566541" y="5612843"/>
            <a:ext cx="499587" cy="499587"/>
          </a:xfrm>
          <a:prstGeom prst="rect">
            <a:avLst/>
          </a:prstGeom>
          <a:ln w="12700">
            <a:miter lim="400000"/>
          </a:ln>
        </p:spPr>
      </p:pic>
      <p:sp>
        <p:nvSpPr>
          <p:cNvPr id="200" name="Text 19"/>
          <p:cNvSpPr txBox="1"/>
          <p:nvPr/>
        </p:nvSpPr>
        <p:spPr>
          <a:xfrm>
            <a:off x="8315920" y="5731431"/>
            <a:ext cx="1979979" cy="2993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sz="1900">
                <a:solidFill>
                  <a:srgbClr val="E2E6E9"/>
                </a:solidFill>
                <a:latin typeface="Merriweather"/>
                <a:ea typeface="Merriweather"/>
                <a:cs typeface="Merriweather"/>
                <a:sym typeface="Merriweather"/>
              </a:defRPr>
            </a:lvl1pPr>
          </a:lstStyle>
          <a:p>
            <a:pPr/>
            <a:r>
              <a:t>D3.js Visualization</a:t>
            </a:r>
          </a:p>
        </p:txBody>
      </p:sp>
      <p:sp>
        <p:nvSpPr>
          <p:cNvPr id="201" name="Text 20"/>
          <p:cNvSpPr txBox="1"/>
          <p:nvPr/>
        </p:nvSpPr>
        <p:spPr>
          <a:xfrm>
            <a:off x="8315920" y="6243399"/>
            <a:ext cx="5622609" cy="61531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sz="1500">
                <a:solidFill>
                  <a:srgbClr val="E2E6E9"/>
                </a:solidFill>
                <a:latin typeface="Merriweather"/>
                <a:ea typeface="Merriweather"/>
                <a:cs typeface="Merriweather"/>
                <a:sym typeface="Merriweather"/>
              </a:defRPr>
            </a:lvl1pPr>
          </a:lstStyle>
          <a:p>
            <a:pPr/>
            <a:r>
              <a:t>Interactive dashboards for threat assessment and trajectory mapping</a:t>
            </a:r>
          </a:p>
        </p:txBody>
      </p:sp>
      <p:sp>
        <p:nvSpPr>
          <p:cNvPr id="202"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4"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sp>
        <p:nvSpPr>
          <p:cNvPr id="205" name="Text 0"/>
          <p:cNvSpPr txBox="1"/>
          <p:nvPr/>
        </p:nvSpPr>
        <p:spPr>
          <a:xfrm>
            <a:off x="799385" y="637103"/>
            <a:ext cx="7545231" cy="6974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600"/>
              </a:lnSpc>
              <a:defRPr sz="4400">
                <a:solidFill>
                  <a:srgbClr val="F5F0F0"/>
                </a:solidFill>
                <a:latin typeface="Merriweather"/>
                <a:ea typeface="Merriweather"/>
                <a:cs typeface="Merriweather"/>
                <a:sym typeface="Merriweather"/>
              </a:defRPr>
            </a:lvl1pPr>
          </a:lstStyle>
          <a:p>
            <a:pPr/>
            <a:r>
              <a:t>Impact Metrics &amp; Validation</a:t>
            </a:r>
          </a:p>
        </p:txBody>
      </p:sp>
      <p:sp>
        <p:nvSpPr>
          <p:cNvPr id="206" name="Text 1"/>
          <p:cNvSpPr txBox="1"/>
          <p:nvPr/>
        </p:nvSpPr>
        <p:spPr>
          <a:xfrm>
            <a:off x="1205534" y="2521386"/>
            <a:ext cx="1512399" cy="77176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5900"/>
              </a:lnSpc>
              <a:defRPr sz="5900">
                <a:solidFill>
                  <a:srgbClr val="E2E6E9"/>
                </a:solidFill>
                <a:latin typeface="Merriweather"/>
                <a:ea typeface="Merriweather"/>
                <a:cs typeface="Merriweather"/>
                <a:sym typeface="Merriweather"/>
              </a:defRPr>
            </a:lvl1pPr>
          </a:lstStyle>
          <a:p>
            <a:pPr/>
            <a:r>
              <a:t>94%</a:t>
            </a:r>
          </a:p>
        </p:txBody>
      </p:sp>
      <p:sp>
        <p:nvSpPr>
          <p:cNvPr id="207" name="Text 2"/>
          <p:cNvSpPr txBox="1"/>
          <p:nvPr/>
        </p:nvSpPr>
        <p:spPr>
          <a:xfrm>
            <a:off x="799386" y="3560564"/>
            <a:ext cx="2324695" cy="7043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2800"/>
              </a:lnSpc>
              <a:defRPr sz="2200">
                <a:solidFill>
                  <a:srgbClr val="E2E6E9"/>
                </a:solidFill>
                <a:latin typeface="Merriweather"/>
                <a:ea typeface="Merriweather"/>
                <a:cs typeface="Merriweather"/>
                <a:sym typeface="Merriweather"/>
              </a:defRPr>
            </a:lvl1pPr>
          </a:lstStyle>
          <a:p>
            <a:pPr/>
            <a:r>
              <a:t>Detection Accuracy</a:t>
            </a:r>
          </a:p>
        </p:txBody>
      </p:sp>
      <p:sp>
        <p:nvSpPr>
          <p:cNvPr id="208" name="Text 3"/>
          <p:cNvSpPr txBox="1"/>
          <p:nvPr/>
        </p:nvSpPr>
        <p:spPr>
          <a:xfrm>
            <a:off x="799386" y="4411266"/>
            <a:ext cx="2324695" cy="17565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2800"/>
              </a:lnSpc>
              <a:defRPr sz="1700">
                <a:solidFill>
                  <a:srgbClr val="E2E6E9"/>
                </a:solidFill>
                <a:latin typeface="Merriweather"/>
                <a:ea typeface="Merriweather"/>
                <a:cs typeface="Merriweather"/>
                <a:sym typeface="Merriweather"/>
              </a:defRPr>
            </a:lvl1pPr>
          </a:lstStyle>
          <a:p>
            <a:pPr/>
            <a:r>
              <a:t>Validated against historical near-Earth object approaches using 5-year NASA dataset</a:t>
            </a:r>
          </a:p>
        </p:txBody>
      </p:sp>
      <p:sp>
        <p:nvSpPr>
          <p:cNvPr id="209" name="Text 4"/>
          <p:cNvSpPr txBox="1"/>
          <p:nvPr/>
        </p:nvSpPr>
        <p:spPr>
          <a:xfrm>
            <a:off x="3628416" y="2521386"/>
            <a:ext cx="1887049" cy="77176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5900"/>
              </a:lnSpc>
              <a:defRPr sz="5900">
                <a:solidFill>
                  <a:srgbClr val="E2E6E9"/>
                </a:solidFill>
                <a:latin typeface="Merriweather"/>
                <a:ea typeface="Merriweather"/>
                <a:cs typeface="Merriweather"/>
                <a:sym typeface="Merriweather"/>
              </a:defRPr>
            </a:lvl1pPr>
          </a:lstStyle>
          <a:p>
            <a:pPr/>
            <a:r>
              <a:t>72hrs</a:t>
            </a:r>
          </a:p>
        </p:txBody>
      </p:sp>
      <p:sp>
        <p:nvSpPr>
          <p:cNvPr id="210" name="Text 5"/>
          <p:cNvSpPr txBox="1"/>
          <p:nvPr/>
        </p:nvSpPr>
        <p:spPr>
          <a:xfrm>
            <a:off x="3693420" y="3560564"/>
            <a:ext cx="1757041" cy="3487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800"/>
              </a:lnSpc>
              <a:defRPr sz="2200">
                <a:solidFill>
                  <a:srgbClr val="E2E6E9"/>
                </a:solidFill>
                <a:latin typeface="Merriweather"/>
                <a:ea typeface="Merriweather"/>
                <a:cs typeface="Merriweather"/>
                <a:sym typeface="Merriweather"/>
              </a:defRPr>
            </a:lvl1pPr>
          </a:lstStyle>
          <a:p>
            <a:pPr/>
            <a:r>
              <a:t>Early Warning</a:t>
            </a:r>
          </a:p>
        </p:txBody>
      </p:sp>
      <p:sp>
        <p:nvSpPr>
          <p:cNvPr id="211" name="Text 6"/>
          <p:cNvSpPr txBox="1"/>
          <p:nvPr/>
        </p:nvSpPr>
        <p:spPr>
          <a:xfrm>
            <a:off x="3409593" y="4054435"/>
            <a:ext cx="2324695" cy="14009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2800"/>
              </a:lnSpc>
              <a:defRPr sz="1700">
                <a:solidFill>
                  <a:srgbClr val="E2E6E9"/>
                </a:solidFill>
                <a:latin typeface="Merriweather"/>
                <a:ea typeface="Merriweather"/>
                <a:cs typeface="Merriweather"/>
                <a:sym typeface="Merriweather"/>
              </a:defRPr>
            </a:lvl1pPr>
          </a:lstStyle>
          <a:p>
            <a:pPr/>
            <a:r>
              <a:t>Average advance notification time for potentially hazardous asteroids</a:t>
            </a:r>
          </a:p>
        </p:txBody>
      </p:sp>
      <p:sp>
        <p:nvSpPr>
          <p:cNvPr id="212" name="Text 7"/>
          <p:cNvSpPr txBox="1"/>
          <p:nvPr/>
        </p:nvSpPr>
        <p:spPr>
          <a:xfrm>
            <a:off x="6155448" y="2521386"/>
            <a:ext cx="2053519" cy="77176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5900"/>
              </a:lnSpc>
              <a:defRPr sz="5900">
                <a:solidFill>
                  <a:srgbClr val="E2E6E9"/>
                </a:solidFill>
                <a:latin typeface="Merriweather"/>
                <a:ea typeface="Merriweather"/>
                <a:cs typeface="Merriweather"/>
                <a:sym typeface="Merriweather"/>
              </a:defRPr>
            </a:lvl1pPr>
          </a:lstStyle>
          <a:p>
            <a:pPr/>
            <a:r>
              <a:t>15min</a:t>
            </a:r>
          </a:p>
        </p:txBody>
      </p:sp>
      <p:sp>
        <p:nvSpPr>
          <p:cNvPr id="213" name="Text 8"/>
          <p:cNvSpPr txBox="1"/>
          <p:nvPr/>
        </p:nvSpPr>
        <p:spPr>
          <a:xfrm>
            <a:off x="6019800" y="3560564"/>
            <a:ext cx="2324814" cy="3487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2800"/>
              </a:lnSpc>
              <a:defRPr sz="2200">
                <a:solidFill>
                  <a:srgbClr val="E2E6E9"/>
                </a:solidFill>
                <a:latin typeface="Merriweather"/>
                <a:ea typeface="Merriweather"/>
                <a:cs typeface="Merriweather"/>
                <a:sym typeface="Merriweather"/>
              </a:defRPr>
            </a:lvl1pPr>
          </a:lstStyle>
          <a:p>
            <a:pPr/>
            <a:r>
              <a:t>Processing Speed</a:t>
            </a:r>
          </a:p>
        </p:txBody>
      </p:sp>
      <p:sp>
        <p:nvSpPr>
          <p:cNvPr id="214" name="Text 9"/>
          <p:cNvSpPr txBox="1"/>
          <p:nvPr/>
        </p:nvSpPr>
        <p:spPr>
          <a:xfrm>
            <a:off x="6019800" y="4411266"/>
            <a:ext cx="2324814" cy="10453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2800"/>
              </a:lnSpc>
              <a:defRPr sz="1700">
                <a:solidFill>
                  <a:srgbClr val="E2E6E9"/>
                </a:solidFill>
                <a:latin typeface="Merriweather"/>
                <a:ea typeface="Merriweather"/>
                <a:cs typeface="Merriweather"/>
                <a:sym typeface="Merriweather"/>
              </a:defRPr>
            </a:lvl1pPr>
          </a:lstStyle>
          <a:p>
            <a:pPr/>
            <a:r>
              <a:t>Real-time analysis from data ingestion to risk assessment output</a:t>
            </a:r>
          </a:p>
        </p:txBody>
      </p:sp>
      <p:sp>
        <p:nvSpPr>
          <p:cNvPr id="215" name="Text 10"/>
          <p:cNvSpPr txBox="1"/>
          <p:nvPr/>
        </p:nvSpPr>
        <p:spPr>
          <a:xfrm>
            <a:off x="799385" y="6495812"/>
            <a:ext cx="7545231" cy="6897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E2E6E9"/>
                </a:solidFill>
                <a:latin typeface="Merriweather"/>
                <a:ea typeface="Merriweather"/>
                <a:cs typeface="Merriweather"/>
                <a:sym typeface="Merriweather"/>
              </a:defRPr>
            </a:lvl1pPr>
          </a:lstStyle>
          <a:p>
            <a:pPr/>
            <a:r>
              <a:t>Our system successfully identified 23 of 24 known close approaches in 2024 test scenarios, demonstrating reliable threat detection capabilities.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7"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218" name="Text 0"/>
          <p:cNvSpPr txBox="1"/>
          <p:nvPr/>
        </p:nvSpPr>
        <p:spPr>
          <a:xfrm>
            <a:off x="6350198" y="944403"/>
            <a:ext cx="6619479" cy="74979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6000"/>
              </a:lnSpc>
              <a:defRPr sz="4800">
                <a:solidFill>
                  <a:srgbClr val="F5F0F0"/>
                </a:solidFill>
                <a:latin typeface="Merriweather"/>
                <a:ea typeface="Merriweather"/>
                <a:cs typeface="Merriweather"/>
                <a:sym typeface="Merriweather"/>
              </a:defRPr>
            </a:lvl1pPr>
          </a:lstStyle>
          <a:p>
            <a:pPr/>
            <a:r>
              <a:t>Current Prototype Demo</a:t>
            </a:r>
          </a:p>
        </p:txBody>
      </p:sp>
      <p:sp>
        <p:nvSpPr>
          <p:cNvPr id="219" name="Text 1"/>
          <p:cNvSpPr txBox="1"/>
          <p:nvPr/>
        </p:nvSpPr>
        <p:spPr>
          <a:xfrm>
            <a:off x="6350198" y="2085856"/>
            <a:ext cx="281100" cy="3704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100"/>
              </a:lnSpc>
              <a:defRPr sz="1900">
                <a:solidFill>
                  <a:srgbClr val="E2E6E9"/>
                </a:solidFill>
                <a:latin typeface="Merriweather Light"/>
                <a:ea typeface="Merriweather Light"/>
                <a:cs typeface="Merriweather Light"/>
                <a:sym typeface="Merriweather Light"/>
              </a:defRPr>
            </a:lvl1pPr>
          </a:lstStyle>
          <a:p>
            <a:pPr/>
            <a:r>
              <a:t>01</a:t>
            </a:r>
          </a:p>
        </p:txBody>
      </p:sp>
      <p:sp>
        <p:nvSpPr>
          <p:cNvPr id="220" name="Shape 2"/>
          <p:cNvSpPr/>
          <p:nvPr/>
        </p:nvSpPr>
        <p:spPr>
          <a:xfrm>
            <a:off x="6350198" y="2474833"/>
            <a:ext cx="3584734" cy="30481"/>
          </a:xfrm>
          <a:prstGeom prst="rect">
            <a:avLst/>
          </a:prstGeom>
          <a:solidFill>
            <a:srgbClr val="609DFF"/>
          </a:solidFill>
          <a:ln w="12700">
            <a:miter lim="400000"/>
          </a:ln>
        </p:spPr>
        <p:txBody>
          <a:bodyPr lIns="45719" rIns="45719"/>
          <a:lstStyle/>
          <a:p>
            <a:pPr/>
          </a:p>
        </p:txBody>
      </p:sp>
      <p:sp>
        <p:nvSpPr>
          <p:cNvPr id="221" name="Text 3"/>
          <p:cNvSpPr txBox="1"/>
          <p:nvPr/>
        </p:nvSpPr>
        <p:spPr>
          <a:xfrm>
            <a:off x="6350198" y="2659141"/>
            <a:ext cx="2876154" cy="3749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Live Data Dashboard</a:t>
            </a:r>
          </a:p>
        </p:txBody>
      </p:sp>
      <p:sp>
        <p:nvSpPr>
          <p:cNvPr id="222" name="Text 4"/>
          <p:cNvSpPr txBox="1"/>
          <p:nvPr/>
        </p:nvSpPr>
        <p:spPr>
          <a:xfrm>
            <a:off x="6350198" y="3192660"/>
            <a:ext cx="3584734" cy="15515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100"/>
              </a:lnSpc>
              <a:defRPr sz="1900">
                <a:solidFill>
                  <a:srgbClr val="E2E6E9"/>
                </a:solidFill>
                <a:latin typeface="Merriweather"/>
                <a:ea typeface="Merriweather"/>
                <a:cs typeface="Merriweather"/>
                <a:sym typeface="Merriweather"/>
              </a:defRPr>
            </a:lvl1pPr>
          </a:lstStyle>
          <a:p>
            <a:pPr/>
            <a:r>
              <a:t>Interactive web interface displaying current near-Earth objects with real-time orbital tracking</a:t>
            </a:r>
          </a:p>
        </p:txBody>
      </p:sp>
      <p:sp>
        <p:nvSpPr>
          <p:cNvPr id="223" name="Text 5"/>
          <p:cNvSpPr txBox="1"/>
          <p:nvPr/>
        </p:nvSpPr>
        <p:spPr>
          <a:xfrm>
            <a:off x="10181749" y="2085856"/>
            <a:ext cx="281100" cy="3704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100"/>
              </a:lnSpc>
              <a:defRPr sz="1900">
                <a:solidFill>
                  <a:srgbClr val="E2E6E9"/>
                </a:solidFill>
                <a:latin typeface="Merriweather Light"/>
                <a:ea typeface="Merriweather Light"/>
                <a:cs typeface="Merriweather Light"/>
                <a:sym typeface="Merriweather Light"/>
              </a:defRPr>
            </a:lvl1pPr>
          </a:lstStyle>
          <a:p>
            <a:pPr/>
            <a:r>
              <a:t>02</a:t>
            </a:r>
          </a:p>
        </p:txBody>
      </p:sp>
      <p:sp>
        <p:nvSpPr>
          <p:cNvPr id="224" name="Shape 6"/>
          <p:cNvSpPr/>
          <p:nvPr/>
        </p:nvSpPr>
        <p:spPr>
          <a:xfrm>
            <a:off x="10181749" y="2474833"/>
            <a:ext cx="3584853" cy="30481"/>
          </a:xfrm>
          <a:prstGeom prst="rect">
            <a:avLst/>
          </a:prstGeom>
          <a:solidFill>
            <a:srgbClr val="609DFF"/>
          </a:solidFill>
          <a:ln w="12700">
            <a:miter lim="400000"/>
          </a:ln>
        </p:spPr>
        <p:txBody>
          <a:bodyPr lIns="45719" rIns="45719"/>
          <a:lstStyle/>
          <a:p>
            <a:pPr/>
          </a:p>
        </p:txBody>
      </p:sp>
      <p:sp>
        <p:nvSpPr>
          <p:cNvPr id="225" name="Text 7"/>
          <p:cNvSpPr txBox="1"/>
          <p:nvPr/>
        </p:nvSpPr>
        <p:spPr>
          <a:xfrm>
            <a:off x="10181749" y="2659141"/>
            <a:ext cx="2395885" cy="3749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Risk Visualization</a:t>
            </a:r>
          </a:p>
        </p:txBody>
      </p:sp>
      <p:sp>
        <p:nvSpPr>
          <p:cNvPr id="226" name="Text 8"/>
          <p:cNvSpPr txBox="1"/>
          <p:nvPr/>
        </p:nvSpPr>
        <p:spPr>
          <a:xfrm>
            <a:off x="10181749" y="3192660"/>
            <a:ext cx="3584853" cy="11578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100"/>
              </a:lnSpc>
              <a:defRPr sz="1900">
                <a:solidFill>
                  <a:srgbClr val="E2E6E9"/>
                </a:solidFill>
                <a:latin typeface="Merriweather"/>
                <a:ea typeface="Merriweather"/>
                <a:cs typeface="Merriweather"/>
                <a:sym typeface="Merriweather"/>
              </a:defRPr>
            </a:lvl1pPr>
          </a:lstStyle>
          <a:p>
            <a:pPr/>
            <a:r>
              <a:t>3D trajectory mapping showing potential impact zones and probability heat maps</a:t>
            </a:r>
          </a:p>
        </p:txBody>
      </p:sp>
      <p:sp>
        <p:nvSpPr>
          <p:cNvPr id="227" name="Text 9"/>
          <p:cNvSpPr txBox="1"/>
          <p:nvPr/>
        </p:nvSpPr>
        <p:spPr>
          <a:xfrm>
            <a:off x="6350198" y="5203745"/>
            <a:ext cx="281100" cy="3704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100"/>
              </a:lnSpc>
              <a:defRPr sz="1900">
                <a:solidFill>
                  <a:srgbClr val="E2E6E9"/>
                </a:solidFill>
                <a:latin typeface="Merriweather Light"/>
                <a:ea typeface="Merriweather Light"/>
                <a:cs typeface="Merriweather Light"/>
                <a:sym typeface="Merriweather Light"/>
              </a:defRPr>
            </a:lvl1pPr>
          </a:lstStyle>
          <a:p>
            <a:pPr/>
            <a:r>
              <a:t>03</a:t>
            </a:r>
          </a:p>
        </p:txBody>
      </p:sp>
      <p:sp>
        <p:nvSpPr>
          <p:cNvPr id="228" name="Shape 10"/>
          <p:cNvSpPr/>
          <p:nvPr/>
        </p:nvSpPr>
        <p:spPr>
          <a:xfrm>
            <a:off x="6350198" y="5592722"/>
            <a:ext cx="7416404" cy="30481"/>
          </a:xfrm>
          <a:prstGeom prst="rect">
            <a:avLst/>
          </a:prstGeom>
          <a:solidFill>
            <a:srgbClr val="609DFF"/>
          </a:solidFill>
          <a:ln w="12700">
            <a:miter lim="400000"/>
          </a:ln>
        </p:spPr>
        <p:txBody>
          <a:bodyPr lIns="45719" rIns="45719"/>
          <a:lstStyle/>
          <a:p>
            <a:pPr/>
          </a:p>
        </p:txBody>
      </p:sp>
      <p:sp>
        <p:nvSpPr>
          <p:cNvPr id="229" name="Text 11"/>
          <p:cNvSpPr txBox="1"/>
          <p:nvPr/>
        </p:nvSpPr>
        <p:spPr>
          <a:xfrm>
            <a:off x="6350198" y="5777031"/>
            <a:ext cx="2147194"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E2E6E9"/>
                </a:solidFill>
                <a:latin typeface="Merriweather"/>
                <a:ea typeface="Merriweather"/>
                <a:cs typeface="Merriweather"/>
                <a:sym typeface="Merriweather"/>
              </a:defRPr>
            </a:lvl1pPr>
          </a:lstStyle>
          <a:p>
            <a:pPr/>
            <a:r>
              <a:t>Alert Simulation</a:t>
            </a:r>
          </a:p>
        </p:txBody>
      </p:sp>
      <p:sp>
        <p:nvSpPr>
          <p:cNvPr id="230" name="Text 12"/>
          <p:cNvSpPr txBox="1"/>
          <p:nvPr/>
        </p:nvSpPr>
        <p:spPr>
          <a:xfrm>
            <a:off x="6350198" y="6310550"/>
            <a:ext cx="7416404" cy="7641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100"/>
              </a:lnSpc>
              <a:defRPr sz="1900">
                <a:solidFill>
                  <a:srgbClr val="E2E6E9"/>
                </a:solidFill>
                <a:latin typeface="Merriweather"/>
                <a:ea typeface="Merriweather"/>
                <a:cs typeface="Merriweather"/>
                <a:sym typeface="Merriweather"/>
              </a:defRPr>
            </a:lvl1pPr>
          </a:lstStyle>
          <a:p>
            <a:pPr/>
            <a:r>
              <a:t>Demonstration of automated notification system with customized stakeholder messaging</a:t>
            </a:r>
          </a:p>
        </p:txBody>
      </p:sp>
      <p:sp>
        <p:nvSpPr>
          <p:cNvPr id="231"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Text 0"/>
          <p:cNvSpPr txBox="1"/>
          <p:nvPr/>
        </p:nvSpPr>
        <p:spPr>
          <a:xfrm>
            <a:off x="863797" y="777120"/>
            <a:ext cx="7083228" cy="74979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6000"/>
              </a:lnSpc>
              <a:defRPr sz="4800">
                <a:solidFill>
                  <a:srgbClr val="F5F0F0"/>
                </a:solidFill>
                <a:latin typeface="Merriweather"/>
                <a:ea typeface="Merriweather"/>
                <a:cs typeface="Merriweather"/>
                <a:sym typeface="Merriweather"/>
              </a:defRPr>
            </a:lvl1pPr>
          </a:lstStyle>
          <a:p>
            <a:pPr/>
            <a:r>
              <a:t>Scalability &amp; Future Vision</a:t>
            </a:r>
          </a:p>
        </p:txBody>
      </p:sp>
      <p:sp>
        <p:nvSpPr>
          <p:cNvPr id="234" name="Shape 1"/>
          <p:cNvSpPr/>
          <p:nvPr/>
        </p:nvSpPr>
        <p:spPr>
          <a:xfrm>
            <a:off x="863797" y="4747259"/>
            <a:ext cx="12902805" cy="30481"/>
          </a:xfrm>
          <a:prstGeom prst="roundRect">
            <a:avLst>
              <a:gd name="adj" fmla="val 50000"/>
            </a:avLst>
          </a:prstGeom>
          <a:solidFill>
            <a:srgbClr val="194A99"/>
          </a:solidFill>
          <a:ln w="12700">
            <a:miter lim="400000"/>
          </a:ln>
        </p:spPr>
        <p:txBody>
          <a:bodyPr lIns="45719" rIns="45719"/>
          <a:lstStyle/>
          <a:p>
            <a:pPr/>
          </a:p>
        </p:txBody>
      </p:sp>
      <p:sp>
        <p:nvSpPr>
          <p:cNvPr id="235" name="Shape 2"/>
          <p:cNvSpPr/>
          <p:nvPr/>
        </p:nvSpPr>
        <p:spPr>
          <a:xfrm>
            <a:off x="3997047" y="4006810"/>
            <a:ext cx="30481" cy="740451"/>
          </a:xfrm>
          <a:prstGeom prst="roundRect">
            <a:avLst>
              <a:gd name="adj" fmla="val 50000"/>
            </a:avLst>
          </a:prstGeom>
          <a:solidFill>
            <a:srgbClr val="194A99"/>
          </a:solidFill>
          <a:ln w="12700">
            <a:miter lim="400000"/>
          </a:ln>
        </p:spPr>
        <p:txBody>
          <a:bodyPr lIns="45719" rIns="45719"/>
          <a:lstStyle/>
          <a:p>
            <a:pPr/>
          </a:p>
        </p:txBody>
      </p:sp>
      <p:sp>
        <p:nvSpPr>
          <p:cNvPr id="236" name="Shape 3"/>
          <p:cNvSpPr/>
          <p:nvPr/>
        </p:nvSpPr>
        <p:spPr>
          <a:xfrm>
            <a:off x="3734632" y="4469605"/>
            <a:ext cx="555309" cy="555309"/>
          </a:xfrm>
          <a:prstGeom prst="roundRect">
            <a:avLst>
              <a:gd name="adj" fmla="val 18669"/>
            </a:avLst>
          </a:prstGeom>
          <a:solidFill>
            <a:srgbClr val="003180"/>
          </a:solidFill>
          <a:ln w="15240">
            <a:solidFill>
              <a:srgbClr val="194A99"/>
            </a:solidFill>
          </a:ln>
        </p:spPr>
        <p:txBody>
          <a:bodyPr lIns="45719" rIns="45719"/>
          <a:lstStyle/>
          <a:p>
            <a:pPr/>
          </a:p>
        </p:txBody>
      </p:sp>
      <p:sp>
        <p:nvSpPr>
          <p:cNvPr id="237" name="Text 4"/>
          <p:cNvSpPr txBox="1"/>
          <p:nvPr/>
        </p:nvSpPr>
        <p:spPr>
          <a:xfrm>
            <a:off x="3903522" y="4515861"/>
            <a:ext cx="217532" cy="3793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900"/>
              </a:lnSpc>
              <a:defRPr sz="2900">
                <a:solidFill>
                  <a:srgbClr val="E2E6E9"/>
                </a:solidFill>
                <a:latin typeface="Merriweather"/>
                <a:ea typeface="Merriweather"/>
                <a:cs typeface="Merriweather"/>
                <a:sym typeface="Merriweather"/>
              </a:defRPr>
            </a:lvl1pPr>
          </a:lstStyle>
          <a:p>
            <a:pPr/>
            <a:r>
              <a:t>1</a:t>
            </a:r>
          </a:p>
        </p:txBody>
      </p:sp>
      <p:sp>
        <p:nvSpPr>
          <p:cNvPr id="238" name="Text 5"/>
          <p:cNvSpPr txBox="1"/>
          <p:nvPr/>
        </p:nvSpPr>
        <p:spPr>
          <a:xfrm>
            <a:off x="2641852" y="2042041"/>
            <a:ext cx="2740870"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3000"/>
              </a:lnSpc>
              <a:defRPr sz="2400">
                <a:solidFill>
                  <a:srgbClr val="E2E6E9"/>
                </a:solidFill>
                <a:latin typeface="Merriweather"/>
                <a:ea typeface="Merriweather"/>
                <a:cs typeface="Merriweather"/>
                <a:sym typeface="Merriweather"/>
              </a:defRPr>
            </a:lvl1pPr>
          </a:lstStyle>
          <a:p>
            <a:pPr/>
            <a:r>
              <a:t>Phase 1: Integration</a:t>
            </a:r>
          </a:p>
        </p:txBody>
      </p:sp>
      <p:sp>
        <p:nvSpPr>
          <p:cNvPr id="239" name="Text 6"/>
          <p:cNvSpPr txBox="1"/>
          <p:nvPr/>
        </p:nvSpPr>
        <p:spPr>
          <a:xfrm>
            <a:off x="1110615" y="2575560"/>
            <a:ext cx="5803463" cy="7641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100"/>
              </a:lnSpc>
              <a:defRPr sz="1900">
                <a:solidFill>
                  <a:srgbClr val="E2E6E9"/>
                </a:solidFill>
                <a:latin typeface="Merriweather"/>
                <a:ea typeface="Merriweather"/>
                <a:cs typeface="Merriweather"/>
                <a:sym typeface="Merriweather"/>
              </a:defRPr>
            </a:lvl1pPr>
          </a:lstStyle>
          <a:p>
            <a:pPr/>
            <a:r>
              <a:t>Expand to include ESA and ground-based telescope networks for comprehensive global coverage</a:t>
            </a:r>
          </a:p>
        </p:txBody>
      </p:sp>
      <p:sp>
        <p:nvSpPr>
          <p:cNvPr id="240" name="Shape 7"/>
          <p:cNvSpPr/>
          <p:nvPr/>
        </p:nvSpPr>
        <p:spPr>
          <a:xfrm>
            <a:off x="7299841" y="4747259"/>
            <a:ext cx="30481" cy="740451"/>
          </a:xfrm>
          <a:prstGeom prst="roundRect">
            <a:avLst>
              <a:gd name="adj" fmla="val 50000"/>
            </a:avLst>
          </a:prstGeom>
          <a:solidFill>
            <a:srgbClr val="194A99"/>
          </a:solidFill>
          <a:ln w="12700">
            <a:miter lim="400000"/>
          </a:ln>
        </p:spPr>
        <p:txBody>
          <a:bodyPr lIns="45719" rIns="45719"/>
          <a:lstStyle/>
          <a:p>
            <a:pPr/>
          </a:p>
        </p:txBody>
      </p:sp>
      <p:sp>
        <p:nvSpPr>
          <p:cNvPr id="241" name="Shape 8"/>
          <p:cNvSpPr/>
          <p:nvPr/>
        </p:nvSpPr>
        <p:spPr>
          <a:xfrm>
            <a:off x="7037427" y="4469605"/>
            <a:ext cx="555309" cy="555309"/>
          </a:xfrm>
          <a:prstGeom prst="roundRect">
            <a:avLst>
              <a:gd name="adj" fmla="val 18669"/>
            </a:avLst>
          </a:prstGeom>
          <a:solidFill>
            <a:srgbClr val="003180"/>
          </a:solidFill>
          <a:ln w="15240">
            <a:solidFill>
              <a:srgbClr val="194A99"/>
            </a:solidFill>
          </a:ln>
        </p:spPr>
        <p:txBody>
          <a:bodyPr lIns="45719" rIns="45719"/>
          <a:lstStyle/>
          <a:p>
            <a:pPr/>
          </a:p>
        </p:txBody>
      </p:sp>
      <p:sp>
        <p:nvSpPr>
          <p:cNvPr id="242" name="Text 9"/>
          <p:cNvSpPr txBox="1"/>
          <p:nvPr/>
        </p:nvSpPr>
        <p:spPr>
          <a:xfrm>
            <a:off x="7206315" y="4515861"/>
            <a:ext cx="217532" cy="3793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900"/>
              </a:lnSpc>
              <a:defRPr sz="2900">
                <a:solidFill>
                  <a:srgbClr val="E2E6E9"/>
                </a:solidFill>
                <a:latin typeface="Merriweather"/>
                <a:ea typeface="Merriweather"/>
                <a:cs typeface="Merriweather"/>
                <a:sym typeface="Merriweather"/>
              </a:defRPr>
            </a:lvl1pPr>
          </a:lstStyle>
          <a:p>
            <a:pPr/>
            <a:r>
              <a:t>2</a:t>
            </a:r>
          </a:p>
        </p:txBody>
      </p:sp>
      <p:sp>
        <p:nvSpPr>
          <p:cNvPr id="243" name="Text 10"/>
          <p:cNvSpPr txBox="1"/>
          <p:nvPr/>
        </p:nvSpPr>
        <p:spPr>
          <a:xfrm>
            <a:off x="5546382" y="5734525"/>
            <a:ext cx="3537397"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3000"/>
              </a:lnSpc>
              <a:defRPr sz="2400">
                <a:solidFill>
                  <a:srgbClr val="E2E6E9"/>
                </a:solidFill>
                <a:latin typeface="Merriweather"/>
                <a:ea typeface="Merriweather"/>
                <a:cs typeface="Merriweather"/>
                <a:sym typeface="Merriweather"/>
              </a:defRPr>
            </a:lvl1pPr>
          </a:lstStyle>
          <a:p>
            <a:pPr/>
            <a:r>
              <a:t>Phase 2: AI Enhancement</a:t>
            </a:r>
          </a:p>
        </p:txBody>
      </p:sp>
      <p:sp>
        <p:nvSpPr>
          <p:cNvPr id="244" name="Text 11"/>
          <p:cNvSpPr txBox="1"/>
          <p:nvPr/>
        </p:nvSpPr>
        <p:spPr>
          <a:xfrm>
            <a:off x="4413409" y="6268044"/>
            <a:ext cx="5803463" cy="7641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100"/>
              </a:lnSpc>
              <a:defRPr sz="1900">
                <a:solidFill>
                  <a:srgbClr val="E2E6E9"/>
                </a:solidFill>
                <a:latin typeface="Merriweather"/>
                <a:ea typeface="Merriweather"/>
                <a:cs typeface="Merriweather"/>
                <a:sym typeface="Merriweather"/>
              </a:defRPr>
            </a:lvl1pPr>
          </a:lstStyle>
          <a:p>
            <a:pPr/>
            <a:r>
              <a:t>Deploy advanced deep learning models for improved trajectory prediction and impact modeling</a:t>
            </a:r>
          </a:p>
        </p:txBody>
      </p:sp>
      <p:sp>
        <p:nvSpPr>
          <p:cNvPr id="245" name="Shape 12"/>
          <p:cNvSpPr/>
          <p:nvPr/>
        </p:nvSpPr>
        <p:spPr>
          <a:xfrm>
            <a:off x="10602754" y="4006810"/>
            <a:ext cx="30481" cy="740451"/>
          </a:xfrm>
          <a:prstGeom prst="roundRect">
            <a:avLst>
              <a:gd name="adj" fmla="val 50000"/>
            </a:avLst>
          </a:prstGeom>
          <a:solidFill>
            <a:srgbClr val="194A99"/>
          </a:solidFill>
          <a:ln w="12700">
            <a:miter lim="400000"/>
          </a:ln>
        </p:spPr>
        <p:txBody>
          <a:bodyPr lIns="45719" rIns="45719"/>
          <a:lstStyle/>
          <a:p>
            <a:pPr/>
          </a:p>
        </p:txBody>
      </p:sp>
      <p:sp>
        <p:nvSpPr>
          <p:cNvPr id="246" name="Shape 13"/>
          <p:cNvSpPr/>
          <p:nvPr/>
        </p:nvSpPr>
        <p:spPr>
          <a:xfrm>
            <a:off x="10340340" y="4469605"/>
            <a:ext cx="555309" cy="555309"/>
          </a:xfrm>
          <a:prstGeom prst="roundRect">
            <a:avLst>
              <a:gd name="adj" fmla="val 18669"/>
            </a:avLst>
          </a:prstGeom>
          <a:solidFill>
            <a:srgbClr val="003180"/>
          </a:solidFill>
          <a:ln w="15240">
            <a:solidFill>
              <a:srgbClr val="194A99"/>
            </a:solidFill>
          </a:ln>
        </p:spPr>
        <p:txBody>
          <a:bodyPr lIns="45719" rIns="45719"/>
          <a:lstStyle/>
          <a:p>
            <a:pPr/>
          </a:p>
        </p:txBody>
      </p:sp>
      <p:sp>
        <p:nvSpPr>
          <p:cNvPr id="247" name="Text 14"/>
          <p:cNvSpPr txBox="1"/>
          <p:nvPr/>
        </p:nvSpPr>
        <p:spPr>
          <a:xfrm>
            <a:off x="10509228" y="4515861"/>
            <a:ext cx="217532" cy="3793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900"/>
              </a:lnSpc>
              <a:defRPr sz="2900">
                <a:solidFill>
                  <a:srgbClr val="E2E6E9"/>
                </a:solidFill>
                <a:latin typeface="Merriweather"/>
                <a:ea typeface="Merriweather"/>
                <a:cs typeface="Merriweather"/>
                <a:sym typeface="Merriweather"/>
              </a:defRPr>
            </a:lvl1pPr>
          </a:lstStyle>
          <a:p>
            <a:pPr/>
            <a:r>
              <a:t>3</a:t>
            </a:r>
          </a:p>
        </p:txBody>
      </p:sp>
      <p:sp>
        <p:nvSpPr>
          <p:cNvPr id="248" name="Text 15"/>
          <p:cNvSpPr txBox="1"/>
          <p:nvPr/>
        </p:nvSpPr>
        <p:spPr>
          <a:xfrm>
            <a:off x="8942908" y="2042041"/>
            <a:ext cx="3350172"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3000"/>
              </a:lnSpc>
              <a:defRPr sz="2400">
                <a:solidFill>
                  <a:srgbClr val="E2E6E9"/>
                </a:solidFill>
                <a:latin typeface="Merriweather"/>
                <a:ea typeface="Merriweather"/>
                <a:cs typeface="Merriweather"/>
                <a:sym typeface="Merriweather"/>
              </a:defRPr>
            </a:lvl1pPr>
          </a:lstStyle>
          <a:p>
            <a:pPr/>
            <a:r>
              <a:t>Phase 3: Public Platform</a:t>
            </a:r>
          </a:p>
        </p:txBody>
      </p:sp>
      <p:sp>
        <p:nvSpPr>
          <p:cNvPr id="249" name="Text 16"/>
          <p:cNvSpPr txBox="1"/>
          <p:nvPr/>
        </p:nvSpPr>
        <p:spPr>
          <a:xfrm>
            <a:off x="7716201" y="2575560"/>
            <a:ext cx="5803584" cy="7641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100"/>
              </a:lnSpc>
              <a:defRPr sz="1900">
                <a:solidFill>
                  <a:srgbClr val="E2E6E9"/>
                </a:solidFill>
                <a:latin typeface="Merriweather"/>
                <a:ea typeface="Merriweather"/>
                <a:cs typeface="Merriweather"/>
                <a:sym typeface="Merriweather"/>
              </a:defRPr>
            </a:lvl1pPr>
          </a:lstStyle>
          <a:p>
            <a:pPr/>
            <a:r>
              <a:t>Launch citizen science initiative enabling amateur astronomers to contribute observations</a:t>
            </a:r>
          </a:p>
        </p:txBody>
      </p:sp>
      <p:sp>
        <p:nvSpPr>
          <p:cNvPr id="250" name="Dark  Squad"/>
          <p:cNvSpPr txBox="1"/>
          <p:nvPr/>
        </p:nvSpPr>
        <p:spPr>
          <a:xfrm>
            <a:off x="12782035" y="7782386"/>
            <a:ext cx="1716256" cy="453391"/>
          </a:xfrm>
          <a:prstGeom prst="rect">
            <a:avLst/>
          </a:prstGeom>
          <a:solidFill>
            <a:srgbClr val="0B141A"/>
          </a:solidFill>
          <a:ln w="6350">
            <a:solidFill>
              <a:srgbClr val="0B1419"/>
            </a:solidFill>
            <a:miter/>
          </a:ln>
          <a:effectLst>
            <a:outerShdw sx="100000" sy="100000" kx="0" ky="0" algn="b" rotWithShape="0" blurRad="381000" dist="114300" dir="0">
              <a:srgbClr val="000000">
                <a:alpha val="75000"/>
              </a:srgbClr>
            </a:outerShdw>
            <a:reflection blurRad="0" stA="30996"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Apple Chancery"/>
                <a:ea typeface="Apple Chancery"/>
                <a:cs typeface="Apple Chancery"/>
                <a:sym typeface="Apple Chancery"/>
              </a:defRPr>
            </a:pPr>
            <a:r>
              <a:t>  </a:t>
            </a:r>
            <a:r>
              <a:rPr>
                <a:solidFill>
                  <a:srgbClr val="6D849F"/>
                </a:solidFill>
              </a:rPr>
              <a:t>Dark  Squad</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Text 0"/>
          <p:cNvSpPr txBox="1"/>
          <p:nvPr/>
        </p:nvSpPr>
        <p:spPr>
          <a:xfrm>
            <a:off x="431840" y="339328"/>
            <a:ext cx="5903020" cy="37489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sz="2400">
                <a:solidFill>
                  <a:srgbClr val="F5F0F0"/>
                </a:solidFill>
                <a:latin typeface="Merriweather"/>
                <a:ea typeface="Merriweather"/>
                <a:cs typeface="Merriweather"/>
                <a:sym typeface="Merriweather"/>
              </a:defRPr>
            </a:lvl1pPr>
          </a:lstStyle>
          <a:p>
            <a:pPr/>
            <a:r>
              <a:t>Global Impact Potential &amp; Long-Term Vision</a:t>
            </a:r>
          </a:p>
        </p:txBody>
      </p:sp>
      <p:sp>
        <p:nvSpPr>
          <p:cNvPr id="253" name="Text 1"/>
          <p:cNvSpPr txBox="1"/>
          <p:nvPr/>
        </p:nvSpPr>
        <p:spPr>
          <a:xfrm>
            <a:off x="431840" y="1033224"/>
            <a:ext cx="1850951" cy="22377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800"/>
              </a:lnSpc>
              <a:defRPr sz="1400">
                <a:solidFill>
                  <a:srgbClr val="F5F0F0"/>
                </a:solidFill>
                <a:latin typeface="Merriweather"/>
                <a:ea typeface="Merriweather"/>
                <a:cs typeface="Merriweather"/>
                <a:sym typeface="Merriweather"/>
              </a:defRPr>
            </a:lvl1pPr>
          </a:lstStyle>
          <a:p>
            <a:pPr/>
            <a:r>
              <a:t>Global Impact Potential</a:t>
            </a:r>
          </a:p>
        </p:txBody>
      </p:sp>
      <p:sp>
        <p:nvSpPr>
          <p:cNvPr id="254" name="Text 2"/>
          <p:cNvSpPr txBox="1"/>
          <p:nvPr/>
        </p:nvSpPr>
        <p:spPr>
          <a:xfrm>
            <a:off x="431840" y="1387911"/>
            <a:ext cx="5326023" cy="36918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Our initiatives are designed to deliver profound benefits for humanity, strengthening our planet's defenses and fostering international cooperation.</a:t>
            </a:r>
          </a:p>
        </p:txBody>
      </p:sp>
      <p:sp>
        <p:nvSpPr>
          <p:cNvPr id="255" name="Shape 3"/>
          <p:cNvSpPr/>
          <p:nvPr/>
        </p:nvSpPr>
        <p:spPr>
          <a:xfrm>
            <a:off x="431840" y="1987271"/>
            <a:ext cx="61675" cy="61675"/>
          </a:xfrm>
          <a:prstGeom prst="roundRect">
            <a:avLst>
              <a:gd name="adj" fmla="val 50000"/>
            </a:avLst>
          </a:prstGeom>
          <a:solidFill>
            <a:srgbClr val="609DFF"/>
          </a:solidFill>
          <a:ln w="12700">
            <a:miter lim="400000"/>
          </a:ln>
        </p:spPr>
        <p:txBody>
          <a:bodyPr lIns="45719" rIns="45719"/>
          <a:lstStyle/>
          <a:p>
            <a:pPr/>
          </a:p>
        </p:txBody>
      </p:sp>
      <p:sp>
        <p:nvSpPr>
          <p:cNvPr id="256" name="Text 4"/>
          <p:cNvSpPr txBox="1"/>
          <p:nvPr/>
        </p:nvSpPr>
        <p:spPr>
          <a:xfrm>
            <a:off x="616862" y="1921787"/>
            <a:ext cx="2825702" cy="18745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500"/>
              </a:lnSpc>
              <a:defRPr sz="1200">
                <a:solidFill>
                  <a:srgbClr val="E2E6E9"/>
                </a:solidFill>
                <a:latin typeface="Merriweather"/>
                <a:ea typeface="Merriweather"/>
                <a:cs typeface="Merriweather"/>
                <a:sym typeface="Merriweather"/>
              </a:defRPr>
            </a:lvl1pPr>
          </a:lstStyle>
          <a:p>
            <a:pPr/>
            <a:r>
              <a:t>Enhanced planetary defense coordination</a:t>
            </a:r>
          </a:p>
        </p:txBody>
      </p:sp>
      <p:sp>
        <p:nvSpPr>
          <p:cNvPr id="257" name="Text 5"/>
          <p:cNvSpPr txBox="1"/>
          <p:nvPr/>
        </p:nvSpPr>
        <p:spPr>
          <a:xfrm>
            <a:off x="616862" y="2238018"/>
            <a:ext cx="5141002" cy="36918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Achieved through real-time data sharing, standardized protocols, and AI-powered threat assessment, leading to unprecedented global readiness against asteroid impacts.</a:t>
            </a:r>
          </a:p>
        </p:txBody>
      </p:sp>
      <p:sp>
        <p:nvSpPr>
          <p:cNvPr id="258" name="Shape 6"/>
          <p:cNvSpPr/>
          <p:nvPr/>
        </p:nvSpPr>
        <p:spPr>
          <a:xfrm>
            <a:off x="431840" y="2945368"/>
            <a:ext cx="61675" cy="61675"/>
          </a:xfrm>
          <a:prstGeom prst="roundRect">
            <a:avLst>
              <a:gd name="adj" fmla="val 50000"/>
            </a:avLst>
          </a:prstGeom>
          <a:solidFill>
            <a:srgbClr val="609DFF"/>
          </a:solidFill>
          <a:ln w="12700">
            <a:miter lim="400000"/>
          </a:ln>
        </p:spPr>
        <p:txBody>
          <a:bodyPr lIns="45719" rIns="45719"/>
          <a:lstStyle/>
          <a:p>
            <a:pPr/>
          </a:p>
        </p:txBody>
      </p:sp>
      <p:sp>
        <p:nvSpPr>
          <p:cNvPr id="259" name="Text 7"/>
          <p:cNvSpPr txBox="1"/>
          <p:nvPr/>
        </p:nvSpPr>
        <p:spPr>
          <a:xfrm>
            <a:off x="616862" y="2879883"/>
            <a:ext cx="1791570" cy="18745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500"/>
              </a:lnSpc>
              <a:defRPr sz="1200">
                <a:solidFill>
                  <a:srgbClr val="E2E6E9"/>
                </a:solidFill>
                <a:latin typeface="Merriweather"/>
                <a:ea typeface="Merriweather"/>
                <a:cs typeface="Merriweather"/>
                <a:sym typeface="Merriweather"/>
              </a:defRPr>
            </a:lvl1pPr>
          </a:lstStyle>
          <a:p>
            <a:pPr/>
            <a:r>
              <a:t>Reduced false alarm rates</a:t>
            </a:r>
          </a:p>
        </p:txBody>
      </p:sp>
      <p:sp>
        <p:nvSpPr>
          <p:cNvPr id="260" name="Text 8"/>
          <p:cNvSpPr txBox="1"/>
          <p:nvPr/>
        </p:nvSpPr>
        <p:spPr>
          <a:xfrm>
            <a:off x="616862" y="3196114"/>
            <a:ext cx="5141002" cy="36918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Utilizing advanced deep learning models and multi-sensor data fusion to prevent unnecessary panic, optimize resource allocation, and build trust in early warning systems.</a:t>
            </a:r>
          </a:p>
        </p:txBody>
      </p:sp>
      <p:sp>
        <p:nvSpPr>
          <p:cNvPr id="261" name="Shape 9"/>
          <p:cNvSpPr/>
          <p:nvPr/>
        </p:nvSpPr>
        <p:spPr>
          <a:xfrm>
            <a:off x="431840" y="4100988"/>
            <a:ext cx="61675" cy="61675"/>
          </a:xfrm>
          <a:prstGeom prst="roundRect">
            <a:avLst>
              <a:gd name="adj" fmla="val 50000"/>
            </a:avLst>
          </a:prstGeom>
          <a:solidFill>
            <a:srgbClr val="609DFF"/>
          </a:solidFill>
          <a:ln w="12700">
            <a:miter lim="400000"/>
          </a:ln>
        </p:spPr>
        <p:txBody>
          <a:bodyPr lIns="45719" rIns="45719"/>
          <a:lstStyle/>
          <a:p>
            <a:pPr/>
          </a:p>
        </p:txBody>
      </p:sp>
      <p:sp>
        <p:nvSpPr>
          <p:cNvPr id="262" name="Text 10"/>
          <p:cNvSpPr txBox="1"/>
          <p:nvPr/>
        </p:nvSpPr>
        <p:spPr>
          <a:xfrm>
            <a:off x="616862" y="4035504"/>
            <a:ext cx="2732089" cy="18745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500"/>
              </a:lnSpc>
              <a:defRPr sz="1200">
                <a:solidFill>
                  <a:srgbClr val="E2E6E9"/>
                </a:solidFill>
                <a:latin typeface="Merriweather"/>
                <a:ea typeface="Merriweather"/>
                <a:cs typeface="Merriweather"/>
                <a:sym typeface="Merriweather"/>
              </a:defRPr>
            </a:lvl1pPr>
          </a:lstStyle>
          <a:p>
            <a:pPr/>
            <a:r>
              <a:t>Improved emergency response planning</a:t>
            </a:r>
          </a:p>
        </p:txBody>
      </p:sp>
      <p:sp>
        <p:nvSpPr>
          <p:cNvPr id="263" name="Text 11"/>
          <p:cNvSpPr txBox="1"/>
          <p:nvPr/>
        </p:nvSpPr>
        <p:spPr>
          <a:xfrm>
            <a:off x="616862" y="4351733"/>
            <a:ext cx="5141002" cy="36918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Providing precise impact zone predictions and scenario simulations to minimize casualties, enable efficient evacuations, and facilitate swift recovery efforts.</a:t>
            </a:r>
          </a:p>
        </p:txBody>
      </p:sp>
      <p:sp>
        <p:nvSpPr>
          <p:cNvPr id="264" name="Shape 12"/>
          <p:cNvSpPr/>
          <p:nvPr/>
        </p:nvSpPr>
        <p:spPr>
          <a:xfrm>
            <a:off x="431840" y="5059084"/>
            <a:ext cx="61675" cy="61675"/>
          </a:xfrm>
          <a:prstGeom prst="roundRect">
            <a:avLst>
              <a:gd name="adj" fmla="val 50000"/>
            </a:avLst>
          </a:prstGeom>
          <a:solidFill>
            <a:srgbClr val="609DFF"/>
          </a:solidFill>
          <a:ln w="12700">
            <a:miter lim="400000"/>
          </a:ln>
        </p:spPr>
        <p:txBody>
          <a:bodyPr lIns="45719" rIns="45719"/>
          <a:lstStyle/>
          <a:p>
            <a:pPr/>
          </a:p>
        </p:txBody>
      </p:sp>
      <p:sp>
        <p:nvSpPr>
          <p:cNvPr id="265" name="Text 13"/>
          <p:cNvSpPr txBox="1"/>
          <p:nvPr/>
        </p:nvSpPr>
        <p:spPr>
          <a:xfrm>
            <a:off x="616862" y="4993599"/>
            <a:ext cx="2960689" cy="18745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500"/>
              </a:lnSpc>
              <a:defRPr sz="1200">
                <a:solidFill>
                  <a:srgbClr val="E2E6E9"/>
                </a:solidFill>
                <a:latin typeface="Merriweather"/>
                <a:ea typeface="Merriweather"/>
                <a:cs typeface="Merriweather"/>
                <a:sym typeface="Merriweather"/>
              </a:defRPr>
            </a:lvl1pPr>
          </a:lstStyle>
          <a:p>
            <a:pPr/>
            <a:r>
              <a:t>International space collaboration framework</a:t>
            </a:r>
          </a:p>
        </p:txBody>
      </p:sp>
      <p:sp>
        <p:nvSpPr>
          <p:cNvPr id="266" name="Text 14"/>
          <p:cNvSpPr txBox="1"/>
          <p:nvPr/>
        </p:nvSpPr>
        <p:spPr>
          <a:xfrm>
            <a:off x="616862" y="5309830"/>
            <a:ext cx="5141002" cy="36918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Fostering global unity by establishing a shared platform for data, joint research initiatives, and coordinated space missions, leveraging diverse expertise for collective safety.</a:t>
            </a:r>
          </a:p>
        </p:txBody>
      </p:sp>
      <p:pic>
        <p:nvPicPr>
          <p:cNvPr id="267" name="Image 0" descr="Image 0"/>
          <p:cNvPicPr>
            <a:picLocks noChangeAspect="1"/>
          </p:cNvPicPr>
          <p:nvPr/>
        </p:nvPicPr>
        <p:blipFill>
          <a:blip r:embed="rId2">
            <a:extLst/>
          </a:blip>
          <a:stretch>
            <a:fillRect/>
          </a:stretch>
        </p:blipFill>
        <p:spPr>
          <a:xfrm>
            <a:off x="6644206" y="165496"/>
            <a:ext cx="7932659" cy="7932659"/>
          </a:xfrm>
          <a:prstGeom prst="rect">
            <a:avLst/>
          </a:prstGeom>
          <a:ln w="12700">
            <a:miter lim="400000"/>
          </a:ln>
        </p:spPr>
      </p:pic>
      <p:sp>
        <p:nvSpPr>
          <p:cNvPr id="268" name="Text 16"/>
          <p:cNvSpPr txBox="1"/>
          <p:nvPr/>
        </p:nvSpPr>
        <p:spPr>
          <a:xfrm>
            <a:off x="431839" y="9805034"/>
            <a:ext cx="3201902" cy="22377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800"/>
              </a:lnSpc>
              <a:defRPr sz="1400">
                <a:solidFill>
                  <a:srgbClr val="F5F0F0"/>
                </a:solidFill>
                <a:latin typeface="Merriweather"/>
                <a:ea typeface="Merriweather"/>
                <a:cs typeface="Merriweather"/>
                <a:sym typeface="Merriweather"/>
              </a:defRPr>
            </a:lvl1pPr>
          </a:lstStyle>
          <a:p>
            <a:pPr/>
            <a:r>
              <a:t>Long-Term Vision: A Transformed Future</a:t>
            </a:r>
          </a:p>
        </p:txBody>
      </p:sp>
      <p:sp>
        <p:nvSpPr>
          <p:cNvPr id="269" name="Text 17"/>
          <p:cNvSpPr txBox="1"/>
          <p:nvPr/>
        </p:nvSpPr>
        <p:spPr>
          <a:xfrm>
            <a:off x="431840" y="10221397"/>
            <a:ext cx="13766722" cy="36918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Beyond immediate defense, our long-term vision aims to redefine humanity's relationship with space. This technology serves as a cornerstone for making deeper space exploration safer and more sustainable. By continuously monitoring and predicting cosmic threats, we unlock possibilities for asteroid resource utilization, advanced orbital infrastructure, and ultimately, ensuring the enduring safety and expansion of human presence across the solar system.</a:t>
            </a:r>
          </a:p>
        </p:txBody>
      </p:sp>
      <p:sp>
        <p:nvSpPr>
          <p:cNvPr id="270" name="Text 18"/>
          <p:cNvSpPr txBox="1"/>
          <p:nvPr/>
        </p:nvSpPr>
        <p:spPr>
          <a:xfrm>
            <a:off x="431840" y="10952798"/>
            <a:ext cx="10256503" cy="17868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500"/>
              </a:lnSpc>
              <a:defRPr sz="900">
                <a:solidFill>
                  <a:srgbClr val="E2E6E9"/>
                </a:solidFill>
                <a:latin typeface="Merriweather"/>
                <a:ea typeface="Merriweather"/>
                <a:cs typeface="Merriweather"/>
                <a:sym typeface="Merriweather"/>
              </a:defRPr>
            </a:lvl1pPr>
          </a:lstStyle>
          <a:p>
            <a:pPr/>
            <a:r>
              <a:t>The transformative effects extend to fostering unprecedented scientific discovery, propelling innovations in AI, robotics, and propulsion systems, all driven by the imperative to safeguard our cosmic future.</a:t>
            </a:r>
          </a:p>
        </p:txBody>
      </p:sp>
      <p:sp>
        <p:nvSpPr>
          <p:cNvPr id="271" name="Long-Term Vision: A Transformed Future…"/>
          <p:cNvSpPr txBox="1"/>
          <p:nvPr/>
        </p:nvSpPr>
        <p:spPr>
          <a:xfrm>
            <a:off x="381072" y="5807798"/>
            <a:ext cx="6166260" cy="240323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spcBef>
                <a:spcPts val="1400"/>
              </a:spcBef>
              <a:defRPr b="1" sz="1400">
                <a:solidFill>
                  <a:srgbClr val="FFFFFF"/>
                </a:solidFill>
                <a:latin typeface="Times Roman"/>
                <a:ea typeface="Times Roman"/>
                <a:cs typeface="Times Roman"/>
                <a:sym typeface="Times Roman"/>
              </a:defRPr>
            </a:pPr>
            <a:r>
              <a:t>Long-Term Vision: A Transformed Future</a:t>
            </a:r>
          </a:p>
          <a:p>
            <a:pPr defTabSz="457200">
              <a:spcBef>
                <a:spcPts val="1200"/>
              </a:spcBef>
              <a:defRPr sz="1200">
                <a:solidFill>
                  <a:srgbClr val="FFFFFF"/>
                </a:solidFill>
                <a:latin typeface="Times Roman"/>
                <a:ea typeface="Times Roman"/>
                <a:cs typeface="Times Roman"/>
                <a:sym typeface="Times Roman"/>
              </a:defRPr>
            </a:pPr>
            <a:r>
              <a:t>Beyond immediate defense, our long-term vision aims to redefine humanity's relationship with space. This technology serves as a cornerstone for making deeper space exploration safer and more sustainable. By continuously monitoring and predicting cosmic threats, we unlock possibilities for asteroid resource utilization, advanced orbital infrastructure, and ultimately, ensuring the enduring safety and expansion of human presence across the solar system.</a:t>
            </a:r>
          </a:p>
          <a:p>
            <a:pPr defTabSz="457200">
              <a:spcBef>
                <a:spcPts val="1200"/>
              </a:spcBef>
              <a:defRPr sz="1200">
                <a:solidFill>
                  <a:srgbClr val="FFFFFF"/>
                </a:solidFill>
                <a:latin typeface="Times Roman"/>
                <a:ea typeface="Times Roman"/>
                <a:cs typeface="Times Roman"/>
                <a:sym typeface="Times Roman"/>
              </a:defRPr>
            </a:pPr>
            <a:r>
              <a:t>The transformative effects extend to fostering unprecedented scientific discovery, propelling innovations in AI, robotics, and propulsion systems, all driven by the imperative to safeguard our cosmic future.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